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56" r:id="rId3"/>
  </p:sldIdLst>
  <p:sldSz cx="7200900" cy="756126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2574" y="90"/>
      </p:cViewPr>
      <p:guideLst>
        <p:guide orient="horz" pos="2382"/>
        <p:guide pos="2268"/>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0068" y="2348893"/>
            <a:ext cx="6120765" cy="1620771"/>
          </a:xfrm>
        </p:spPr>
        <p:txBody>
          <a:bodyPr/>
          <a:lstStyle/>
          <a:p>
            <a:r>
              <a:rPr lang="en-US"/>
              <a:t>Click to edit Master title style</a:t>
            </a:r>
            <a:endParaRPr lang="en-GB"/>
          </a:p>
        </p:txBody>
      </p:sp>
      <p:sp>
        <p:nvSpPr>
          <p:cNvPr id="3" name="Subtitle 2"/>
          <p:cNvSpPr>
            <a:spLocks noGrp="1"/>
          </p:cNvSpPr>
          <p:nvPr>
            <p:ph type="subTitle" idx="1"/>
          </p:nvPr>
        </p:nvSpPr>
        <p:spPr>
          <a:xfrm>
            <a:off x="1080135" y="4284716"/>
            <a:ext cx="5040630" cy="193232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8B4D00C-EC3A-4DAC-AE74-C9121D9833B5}" type="datetimeFigureOut">
              <a:rPr lang="en-GB" smtClean="0"/>
              <a:t>13/09/2022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B79ACC-B343-4DD7-AC4A-02B7C882640A}" type="slidenum">
              <a:rPr lang="en-GB" smtClean="0"/>
              <a:t>‹#›</a:t>
            </a:fld>
            <a:endParaRPr lang="en-GB"/>
          </a:p>
        </p:txBody>
      </p:sp>
    </p:spTree>
    <p:extLst>
      <p:ext uri="{BB962C8B-B14F-4D97-AF65-F5344CB8AC3E}">
        <p14:creationId xmlns:p14="http://schemas.microsoft.com/office/powerpoint/2010/main" val="1652976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8B4D00C-EC3A-4DAC-AE74-C9121D9833B5}" type="datetimeFigureOut">
              <a:rPr lang="en-GB" smtClean="0"/>
              <a:t>13/09/2022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B79ACC-B343-4DD7-AC4A-02B7C882640A}" type="slidenum">
              <a:rPr lang="en-GB" smtClean="0"/>
              <a:t>‹#›</a:t>
            </a:fld>
            <a:endParaRPr lang="en-GB"/>
          </a:p>
        </p:txBody>
      </p:sp>
    </p:spTree>
    <p:extLst>
      <p:ext uri="{BB962C8B-B14F-4D97-AF65-F5344CB8AC3E}">
        <p14:creationId xmlns:p14="http://schemas.microsoft.com/office/powerpoint/2010/main" val="1786801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11764" y="334306"/>
            <a:ext cx="1275159" cy="7113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83786" y="334306"/>
            <a:ext cx="3707963" cy="71131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8B4D00C-EC3A-4DAC-AE74-C9121D9833B5}" type="datetimeFigureOut">
              <a:rPr lang="en-GB" smtClean="0"/>
              <a:t>13/09/2022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B79ACC-B343-4DD7-AC4A-02B7C882640A}" type="slidenum">
              <a:rPr lang="en-GB" smtClean="0"/>
              <a:t>‹#›</a:t>
            </a:fld>
            <a:endParaRPr lang="en-GB"/>
          </a:p>
        </p:txBody>
      </p:sp>
    </p:spTree>
    <p:extLst>
      <p:ext uri="{BB962C8B-B14F-4D97-AF65-F5344CB8AC3E}">
        <p14:creationId xmlns:p14="http://schemas.microsoft.com/office/powerpoint/2010/main" val="1626571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8B4D00C-EC3A-4DAC-AE74-C9121D9833B5}" type="datetimeFigureOut">
              <a:rPr lang="en-GB" smtClean="0"/>
              <a:t>13/09/2022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B79ACC-B343-4DD7-AC4A-02B7C882640A}" type="slidenum">
              <a:rPr lang="en-GB" smtClean="0"/>
              <a:t>‹#›</a:t>
            </a:fld>
            <a:endParaRPr lang="en-GB"/>
          </a:p>
        </p:txBody>
      </p:sp>
    </p:spTree>
    <p:extLst>
      <p:ext uri="{BB962C8B-B14F-4D97-AF65-F5344CB8AC3E}">
        <p14:creationId xmlns:p14="http://schemas.microsoft.com/office/powerpoint/2010/main" val="348499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68821" y="4858812"/>
            <a:ext cx="6120765" cy="1501751"/>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68821" y="3204786"/>
            <a:ext cx="6120765"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B4D00C-EC3A-4DAC-AE74-C9121D9833B5}" type="datetimeFigureOut">
              <a:rPr lang="en-GB" smtClean="0"/>
              <a:t>13/09/2022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B79ACC-B343-4DD7-AC4A-02B7C882640A}" type="slidenum">
              <a:rPr lang="en-GB" smtClean="0"/>
              <a:t>‹#›</a:t>
            </a:fld>
            <a:endParaRPr lang="en-GB"/>
          </a:p>
        </p:txBody>
      </p:sp>
    </p:spTree>
    <p:extLst>
      <p:ext uri="{BB962C8B-B14F-4D97-AF65-F5344CB8AC3E}">
        <p14:creationId xmlns:p14="http://schemas.microsoft.com/office/powerpoint/2010/main" val="2571592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83786" y="1944575"/>
            <a:ext cx="2491561" cy="55029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895362" y="1944575"/>
            <a:ext cx="2491562" cy="55029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8B4D00C-EC3A-4DAC-AE74-C9121D9833B5}" type="datetimeFigureOut">
              <a:rPr lang="en-GB" smtClean="0"/>
              <a:t>13/09/2022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B79ACC-B343-4DD7-AC4A-02B7C882640A}" type="slidenum">
              <a:rPr lang="en-GB" smtClean="0"/>
              <a:t>‹#›</a:t>
            </a:fld>
            <a:endParaRPr lang="en-GB"/>
          </a:p>
        </p:txBody>
      </p:sp>
    </p:spTree>
    <p:extLst>
      <p:ext uri="{BB962C8B-B14F-4D97-AF65-F5344CB8AC3E}">
        <p14:creationId xmlns:p14="http://schemas.microsoft.com/office/powerpoint/2010/main" val="1985576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0045" y="302801"/>
            <a:ext cx="6480810" cy="1260211"/>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60045" y="1692533"/>
            <a:ext cx="3181648"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0045" y="2397901"/>
            <a:ext cx="3181648" cy="435647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657957" y="1692533"/>
            <a:ext cx="3182898"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657957" y="2397901"/>
            <a:ext cx="3182898" cy="435647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8B4D00C-EC3A-4DAC-AE74-C9121D9833B5}" type="datetimeFigureOut">
              <a:rPr lang="en-GB" smtClean="0"/>
              <a:t>13/09/2022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B79ACC-B343-4DD7-AC4A-02B7C882640A}" type="slidenum">
              <a:rPr lang="en-GB" smtClean="0"/>
              <a:t>‹#›</a:t>
            </a:fld>
            <a:endParaRPr lang="en-GB"/>
          </a:p>
        </p:txBody>
      </p:sp>
    </p:spTree>
    <p:extLst>
      <p:ext uri="{BB962C8B-B14F-4D97-AF65-F5344CB8AC3E}">
        <p14:creationId xmlns:p14="http://schemas.microsoft.com/office/powerpoint/2010/main" val="3345418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8B4D00C-EC3A-4DAC-AE74-C9121D9833B5}" type="datetimeFigureOut">
              <a:rPr lang="en-GB" smtClean="0"/>
              <a:t>13/09/2022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B79ACC-B343-4DD7-AC4A-02B7C882640A}" type="slidenum">
              <a:rPr lang="en-GB" smtClean="0"/>
              <a:t>‹#›</a:t>
            </a:fld>
            <a:endParaRPr lang="en-GB"/>
          </a:p>
        </p:txBody>
      </p:sp>
    </p:spTree>
    <p:extLst>
      <p:ext uri="{BB962C8B-B14F-4D97-AF65-F5344CB8AC3E}">
        <p14:creationId xmlns:p14="http://schemas.microsoft.com/office/powerpoint/2010/main" val="364927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B4D00C-EC3A-4DAC-AE74-C9121D9833B5}" type="datetimeFigureOut">
              <a:rPr lang="en-GB" smtClean="0"/>
              <a:t>13/09/2022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B79ACC-B343-4DD7-AC4A-02B7C882640A}" type="slidenum">
              <a:rPr lang="en-GB" smtClean="0"/>
              <a:t>‹#›</a:t>
            </a:fld>
            <a:endParaRPr lang="en-GB"/>
          </a:p>
        </p:txBody>
      </p:sp>
    </p:spTree>
    <p:extLst>
      <p:ext uri="{BB962C8B-B14F-4D97-AF65-F5344CB8AC3E}">
        <p14:creationId xmlns:p14="http://schemas.microsoft.com/office/powerpoint/2010/main" val="4012634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46" y="301050"/>
            <a:ext cx="2369046" cy="1281214"/>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815352" y="301051"/>
            <a:ext cx="4025503"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60046" y="1582265"/>
            <a:ext cx="2369046"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B4D00C-EC3A-4DAC-AE74-C9121D9833B5}" type="datetimeFigureOut">
              <a:rPr lang="en-GB" smtClean="0"/>
              <a:t>13/09/2022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B79ACC-B343-4DD7-AC4A-02B7C882640A}" type="slidenum">
              <a:rPr lang="en-GB" smtClean="0"/>
              <a:t>‹#›</a:t>
            </a:fld>
            <a:endParaRPr lang="en-GB"/>
          </a:p>
        </p:txBody>
      </p:sp>
    </p:spTree>
    <p:extLst>
      <p:ext uri="{BB962C8B-B14F-4D97-AF65-F5344CB8AC3E}">
        <p14:creationId xmlns:p14="http://schemas.microsoft.com/office/powerpoint/2010/main" val="170130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11427" y="5292884"/>
            <a:ext cx="4320540" cy="624855"/>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411427" y="675613"/>
            <a:ext cx="4320540" cy="453675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411427" y="5917739"/>
            <a:ext cx="43205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B4D00C-EC3A-4DAC-AE74-C9121D9833B5}" type="datetimeFigureOut">
              <a:rPr lang="en-GB" smtClean="0"/>
              <a:t>13/09/2022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B79ACC-B343-4DD7-AC4A-02B7C882640A}" type="slidenum">
              <a:rPr lang="en-GB" smtClean="0"/>
              <a:t>‹#›</a:t>
            </a:fld>
            <a:endParaRPr lang="en-GB"/>
          </a:p>
        </p:txBody>
      </p:sp>
    </p:spTree>
    <p:extLst>
      <p:ext uri="{BB962C8B-B14F-4D97-AF65-F5344CB8AC3E}">
        <p14:creationId xmlns:p14="http://schemas.microsoft.com/office/powerpoint/2010/main" val="2902703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45" y="302801"/>
            <a:ext cx="6480810" cy="1260211"/>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60045" y="1764295"/>
            <a:ext cx="6480810" cy="49900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60045" y="7008171"/>
            <a:ext cx="1680210" cy="402567"/>
          </a:xfrm>
          <a:prstGeom prst="rect">
            <a:avLst/>
          </a:prstGeom>
        </p:spPr>
        <p:txBody>
          <a:bodyPr vert="horz" lIns="91440" tIns="45720" rIns="91440" bIns="45720" rtlCol="0" anchor="ctr"/>
          <a:lstStyle>
            <a:lvl1pPr algn="l">
              <a:defRPr sz="1200">
                <a:solidFill>
                  <a:schemeClr val="tx1">
                    <a:tint val="75000"/>
                  </a:schemeClr>
                </a:solidFill>
              </a:defRPr>
            </a:lvl1pPr>
          </a:lstStyle>
          <a:p>
            <a:fld id="{68B4D00C-EC3A-4DAC-AE74-C9121D9833B5}" type="datetimeFigureOut">
              <a:rPr lang="en-GB" smtClean="0"/>
              <a:t>13/09/2022</a:t>
            </a:fld>
            <a:endParaRPr lang="en-GB"/>
          </a:p>
        </p:txBody>
      </p:sp>
      <p:sp>
        <p:nvSpPr>
          <p:cNvPr id="5" name="Footer Placeholder 4"/>
          <p:cNvSpPr>
            <a:spLocks noGrp="1"/>
          </p:cNvSpPr>
          <p:nvPr>
            <p:ph type="ftr" sz="quarter" idx="3"/>
          </p:nvPr>
        </p:nvSpPr>
        <p:spPr>
          <a:xfrm>
            <a:off x="2460308" y="7008171"/>
            <a:ext cx="2280285" cy="40256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160645" y="7008171"/>
            <a:ext cx="1680210" cy="402567"/>
          </a:xfrm>
          <a:prstGeom prst="rect">
            <a:avLst/>
          </a:prstGeom>
        </p:spPr>
        <p:txBody>
          <a:bodyPr vert="horz" lIns="91440" tIns="45720" rIns="91440" bIns="45720" rtlCol="0" anchor="ctr"/>
          <a:lstStyle>
            <a:lvl1pPr algn="r">
              <a:defRPr sz="1200">
                <a:solidFill>
                  <a:schemeClr val="tx1">
                    <a:tint val="75000"/>
                  </a:schemeClr>
                </a:solidFill>
              </a:defRPr>
            </a:lvl1pPr>
          </a:lstStyle>
          <a:p>
            <a:fld id="{CCB79ACC-B343-4DD7-AC4A-02B7C882640A}" type="slidenum">
              <a:rPr lang="en-GB" smtClean="0"/>
              <a:t>‹#›</a:t>
            </a:fld>
            <a:endParaRPr lang="en-GB"/>
          </a:p>
        </p:txBody>
      </p:sp>
    </p:spTree>
    <p:extLst>
      <p:ext uri="{BB962C8B-B14F-4D97-AF65-F5344CB8AC3E}">
        <p14:creationId xmlns:p14="http://schemas.microsoft.com/office/powerpoint/2010/main" val="2094340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tiff"/><Relationship Id="rId7"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4405" y="1651005"/>
            <a:ext cx="3567111" cy="246215"/>
          </a:xfrm>
          <a:prstGeom prst="rect">
            <a:avLst/>
          </a:prstGeom>
          <a:noFill/>
        </p:spPr>
        <p:txBody>
          <a:bodyPr wrap="square" lIns="91428" tIns="45714" rIns="91428" bIns="45714" rtlCol="0">
            <a:spAutoFit/>
          </a:bodyPr>
          <a:lstStyle/>
          <a:p>
            <a:r>
              <a:rPr lang="en-GB" sz="1000" b="1" spc="-79" dirty="0">
                <a:latin typeface="Century Schoolbook" panose="02040604050505020304" pitchFamily="18" charset="0"/>
                <a:cs typeface="Times New Roman" panose="02020603050405020304" pitchFamily="18" charset="0"/>
              </a:rPr>
              <a:t>Units of measure, prefixes and strengths</a:t>
            </a:r>
          </a:p>
        </p:txBody>
      </p:sp>
      <p:sp>
        <p:nvSpPr>
          <p:cNvPr id="3" name="Rectangle 2"/>
          <p:cNvSpPr/>
          <p:nvPr/>
        </p:nvSpPr>
        <p:spPr>
          <a:xfrm>
            <a:off x="3654400" y="2"/>
            <a:ext cx="3576638" cy="16240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nSpc>
                <a:spcPts val="1800"/>
              </a:lnSpc>
            </a:pPr>
            <a:endParaRPr lang="en-GB" sz="1900" dirty="0">
              <a:latin typeface="Times New Roman" panose="02020603050405020304" pitchFamily="18" charset="0"/>
              <a:cs typeface="Times New Roman" panose="02020603050405020304" pitchFamily="18" charset="0"/>
            </a:endParaRPr>
          </a:p>
        </p:txBody>
      </p:sp>
      <p:sp>
        <p:nvSpPr>
          <p:cNvPr id="4" name="Rectangle 3"/>
          <p:cNvSpPr/>
          <p:nvPr/>
        </p:nvSpPr>
        <p:spPr>
          <a:xfrm>
            <a:off x="3654400" y="2"/>
            <a:ext cx="3576638" cy="16240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nSpc>
                <a:spcPts val="1800"/>
              </a:lnSpc>
            </a:pPr>
            <a:endParaRPr lang="en-GB" sz="1900" dirty="0">
              <a:latin typeface="Times New Roman" panose="02020603050405020304" pitchFamily="18" charset="0"/>
              <a:cs typeface="Times New Roman" panose="02020603050405020304" pitchFamily="18" charset="0"/>
            </a:endParaRPr>
          </a:p>
        </p:txBody>
      </p:sp>
      <p:sp>
        <p:nvSpPr>
          <p:cNvPr id="5" name="Rectangle 4"/>
          <p:cNvSpPr/>
          <p:nvPr/>
        </p:nvSpPr>
        <p:spPr>
          <a:xfrm>
            <a:off x="3654400" y="2"/>
            <a:ext cx="3576638" cy="16240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nSpc>
                <a:spcPts val="1800"/>
              </a:lnSpc>
            </a:pPr>
            <a:endParaRPr lang="en-GB" sz="1900" dirty="0">
              <a:latin typeface="Times New Roman" panose="02020603050405020304" pitchFamily="18" charset="0"/>
              <a:cs typeface="Times New Roman" panose="02020603050405020304" pitchFamily="18" charset="0"/>
            </a:endParaRPr>
          </a:p>
        </p:txBody>
      </p:sp>
      <p:sp>
        <p:nvSpPr>
          <p:cNvPr id="6" name="Rectangle 5"/>
          <p:cNvSpPr/>
          <p:nvPr/>
        </p:nvSpPr>
        <p:spPr>
          <a:xfrm>
            <a:off x="3654400" y="2"/>
            <a:ext cx="3576638" cy="16240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nSpc>
                <a:spcPts val="1800"/>
              </a:lnSpc>
            </a:pPr>
            <a:endParaRPr lang="en-GB" sz="19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539290" y="128591"/>
            <a:ext cx="702872" cy="653386"/>
          </a:xfrm>
          <a:prstGeom prst="rect">
            <a:avLst/>
          </a:prstGeom>
          <a:noFill/>
          <a:ln>
            <a:noFill/>
          </a:ln>
        </p:spPr>
        <p:txBody>
          <a:bodyPr wrap="square" lIns="91428" tIns="45714" rIns="91428" bIns="45714" rtlCol="0">
            <a:spAutoFit/>
          </a:bodyPr>
          <a:lstStyle/>
          <a:p>
            <a:r>
              <a:rPr lang="en-GB" sz="3600" dirty="0">
                <a:solidFill>
                  <a:schemeClr val="bg1"/>
                </a:solidFill>
                <a:latin typeface="Times New Roman" panose="02020603050405020304" pitchFamily="18" charset="0"/>
                <a:cs typeface="Times New Roman" panose="02020603050405020304" pitchFamily="18" charset="0"/>
              </a:rPr>
              <a:t>20</a:t>
            </a:r>
            <a:endParaRPr lang="en-GB" sz="3600" dirty="0">
              <a:solidFill>
                <a:srgbClr val="194F77"/>
              </a:solidFill>
              <a:latin typeface="Times New Roman" panose="02020603050405020304" pitchFamily="18" charset="0"/>
              <a:cs typeface="Times New Roman" panose="02020603050405020304" pitchFamily="18" charset="0"/>
            </a:endParaRPr>
          </a:p>
        </p:txBody>
      </p:sp>
      <p:sp>
        <p:nvSpPr>
          <p:cNvPr id="8" name="Rectangle 7"/>
          <p:cNvSpPr/>
          <p:nvPr/>
        </p:nvSpPr>
        <p:spPr>
          <a:xfrm>
            <a:off x="3654400" y="2"/>
            <a:ext cx="3576638" cy="16240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nSpc>
                <a:spcPts val="1800"/>
              </a:lnSpc>
            </a:pPr>
            <a:endParaRPr lang="en-GB" sz="19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6539290" y="128589"/>
            <a:ext cx="702872" cy="653392"/>
          </a:xfrm>
          <a:prstGeom prst="rect">
            <a:avLst/>
          </a:prstGeom>
          <a:noFill/>
          <a:ln>
            <a:noFill/>
          </a:ln>
        </p:spPr>
        <p:txBody>
          <a:bodyPr wrap="square" lIns="91428" tIns="45714" rIns="91428" bIns="45714" rtlCol="0">
            <a:spAutoFit/>
          </a:bodyPr>
          <a:lstStyle/>
          <a:p>
            <a:r>
              <a:rPr lang="en-GB" sz="3600" dirty="0">
                <a:solidFill>
                  <a:schemeClr val="bg1"/>
                </a:solidFill>
                <a:latin typeface="Times New Roman" panose="02020603050405020304" pitchFamily="18" charset="0"/>
                <a:cs typeface="Times New Roman" panose="02020603050405020304" pitchFamily="18" charset="0"/>
              </a:rPr>
              <a:t>2</a:t>
            </a:r>
            <a:endParaRPr lang="en-GB" sz="3600" dirty="0">
              <a:solidFill>
                <a:srgbClr val="194F77"/>
              </a:solidFill>
              <a:latin typeface="Times New Roman" panose="02020603050405020304" pitchFamily="18" charset="0"/>
              <a:cs typeface="Times New Roman" panose="02020603050405020304" pitchFamily="18" charset="0"/>
            </a:endParaRPr>
          </a:p>
        </p:txBody>
      </p:sp>
      <p:sp>
        <p:nvSpPr>
          <p:cNvPr id="10" name="Rectangle 9"/>
          <p:cNvSpPr/>
          <p:nvPr/>
        </p:nvSpPr>
        <p:spPr>
          <a:xfrm>
            <a:off x="3654400" y="2"/>
            <a:ext cx="3576638" cy="16240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nSpc>
                <a:spcPts val="1800"/>
              </a:lnSpc>
            </a:pPr>
            <a:endParaRPr lang="en-GB" sz="19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6539290" y="128589"/>
            <a:ext cx="702872" cy="653392"/>
          </a:xfrm>
          <a:prstGeom prst="rect">
            <a:avLst/>
          </a:prstGeom>
          <a:noFill/>
          <a:ln>
            <a:noFill/>
          </a:ln>
        </p:spPr>
        <p:txBody>
          <a:bodyPr wrap="square" lIns="91428" tIns="45714" rIns="91428" bIns="45714" rtlCol="0">
            <a:spAutoFit/>
          </a:bodyPr>
          <a:lstStyle/>
          <a:p>
            <a:r>
              <a:rPr lang="en-GB" sz="3600" dirty="0">
                <a:solidFill>
                  <a:schemeClr val="bg1"/>
                </a:solidFill>
                <a:latin typeface="Times New Roman" panose="02020603050405020304" pitchFamily="18" charset="0"/>
                <a:cs typeface="Times New Roman" panose="02020603050405020304" pitchFamily="18" charset="0"/>
              </a:rPr>
              <a:t>6</a:t>
            </a:r>
            <a:endParaRPr lang="en-GB" sz="3600" dirty="0">
              <a:solidFill>
                <a:srgbClr val="194F77"/>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3654400" y="2"/>
            <a:ext cx="3576638" cy="16240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nSpc>
                <a:spcPts val="1800"/>
              </a:lnSpc>
            </a:pPr>
            <a:endParaRPr lang="en-GB" sz="19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6539290" y="128591"/>
            <a:ext cx="702872" cy="653386"/>
          </a:xfrm>
          <a:prstGeom prst="rect">
            <a:avLst/>
          </a:prstGeom>
          <a:noFill/>
          <a:ln>
            <a:noFill/>
          </a:ln>
        </p:spPr>
        <p:txBody>
          <a:bodyPr wrap="square" lIns="91428" tIns="45714" rIns="91428" bIns="45714" rtlCol="0">
            <a:spAutoFit/>
          </a:bodyPr>
          <a:lstStyle/>
          <a:p>
            <a:r>
              <a:rPr lang="en-GB" sz="3600" dirty="0">
                <a:solidFill>
                  <a:schemeClr val="bg1"/>
                </a:solidFill>
                <a:latin typeface="Times New Roman" panose="02020603050405020304" pitchFamily="18" charset="0"/>
                <a:cs typeface="Times New Roman" panose="02020603050405020304" pitchFamily="18" charset="0"/>
              </a:rPr>
              <a:t>20</a:t>
            </a:r>
            <a:endParaRPr lang="en-GB" sz="3600" dirty="0">
              <a:solidFill>
                <a:srgbClr val="194F77"/>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3654400" y="2"/>
            <a:ext cx="3576638" cy="16240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nSpc>
                <a:spcPts val="1800"/>
              </a:lnSpc>
            </a:pPr>
            <a:endParaRPr lang="en-GB" sz="1900"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6539290" y="128589"/>
            <a:ext cx="702872" cy="653392"/>
          </a:xfrm>
          <a:prstGeom prst="rect">
            <a:avLst/>
          </a:prstGeom>
          <a:noFill/>
          <a:ln>
            <a:noFill/>
          </a:ln>
        </p:spPr>
        <p:txBody>
          <a:bodyPr wrap="square" lIns="91428" tIns="45714" rIns="91428" bIns="45714" rtlCol="0">
            <a:spAutoFit/>
          </a:bodyPr>
          <a:lstStyle/>
          <a:p>
            <a:r>
              <a:rPr lang="en-GB" sz="3600" dirty="0">
                <a:solidFill>
                  <a:schemeClr val="bg1"/>
                </a:solidFill>
                <a:latin typeface="Times New Roman" panose="02020603050405020304" pitchFamily="18" charset="0"/>
                <a:cs typeface="Times New Roman" panose="02020603050405020304" pitchFamily="18" charset="0"/>
              </a:rPr>
              <a:t>2</a:t>
            </a:r>
            <a:endParaRPr lang="en-GB" sz="3600" dirty="0">
              <a:solidFill>
                <a:srgbClr val="194F77"/>
              </a:solidFill>
              <a:latin typeface="Times New Roman" panose="02020603050405020304" pitchFamily="18" charset="0"/>
              <a:cs typeface="Times New Roman" panose="02020603050405020304" pitchFamily="18" charset="0"/>
            </a:endParaRPr>
          </a:p>
        </p:txBody>
      </p:sp>
      <p:sp>
        <p:nvSpPr>
          <p:cNvPr id="16" name="Rectangle 15"/>
          <p:cNvSpPr/>
          <p:nvPr/>
        </p:nvSpPr>
        <p:spPr>
          <a:xfrm>
            <a:off x="3654400" y="2"/>
            <a:ext cx="3576638" cy="16240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nSpc>
                <a:spcPts val="1800"/>
              </a:lnSpc>
            </a:pPr>
            <a:endParaRPr lang="en-GB" sz="1900" dirty="0">
              <a:latin typeface="Times New Roman" panose="02020603050405020304" pitchFamily="18" charset="0"/>
              <a:cs typeface="Times New Roman" panose="02020603050405020304" pitchFamily="18" charset="0"/>
            </a:endParaRPr>
          </a:p>
        </p:txBody>
      </p:sp>
      <p:sp>
        <p:nvSpPr>
          <p:cNvPr id="17" name="TextBox 16"/>
          <p:cNvSpPr txBox="1"/>
          <p:nvPr/>
        </p:nvSpPr>
        <p:spPr>
          <a:xfrm>
            <a:off x="6539290" y="128589"/>
            <a:ext cx="702872" cy="653392"/>
          </a:xfrm>
          <a:prstGeom prst="rect">
            <a:avLst/>
          </a:prstGeom>
          <a:noFill/>
          <a:ln>
            <a:noFill/>
          </a:ln>
        </p:spPr>
        <p:txBody>
          <a:bodyPr wrap="square" lIns="91428" tIns="45714" rIns="91428" bIns="45714" rtlCol="0">
            <a:spAutoFit/>
          </a:bodyPr>
          <a:lstStyle/>
          <a:p>
            <a:r>
              <a:rPr lang="en-GB" sz="3600" dirty="0">
                <a:solidFill>
                  <a:schemeClr val="bg1"/>
                </a:solidFill>
                <a:latin typeface="Times New Roman" panose="02020603050405020304" pitchFamily="18" charset="0"/>
                <a:cs typeface="Times New Roman" panose="02020603050405020304" pitchFamily="18" charset="0"/>
              </a:rPr>
              <a:t>3</a:t>
            </a:r>
            <a:endParaRPr lang="en-GB" sz="3600" dirty="0">
              <a:solidFill>
                <a:srgbClr val="194F77"/>
              </a:solidFill>
              <a:latin typeface="Times New Roman" panose="02020603050405020304" pitchFamily="18" charset="0"/>
              <a:cs typeface="Times New Roman" panose="02020603050405020304" pitchFamily="18" charset="0"/>
            </a:endParaRPr>
          </a:p>
        </p:txBody>
      </p:sp>
      <p:sp>
        <p:nvSpPr>
          <p:cNvPr id="18" name="Rectangle 17"/>
          <p:cNvSpPr/>
          <p:nvPr/>
        </p:nvSpPr>
        <p:spPr>
          <a:xfrm>
            <a:off x="3654404" y="2"/>
            <a:ext cx="3571875" cy="1633538"/>
          </a:xfrm>
          <a:prstGeom prst="rect">
            <a:avLst/>
          </a:prstGeom>
          <a:solidFill>
            <a:srgbClr val="D5644F"/>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endParaRPr lang="en-GB"/>
          </a:p>
        </p:txBody>
      </p:sp>
      <p:sp>
        <p:nvSpPr>
          <p:cNvPr id="19" name="TextBox 18"/>
          <p:cNvSpPr txBox="1"/>
          <p:nvPr/>
        </p:nvSpPr>
        <p:spPr>
          <a:xfrm>
            <a:off x="3768710" y="785971"/>
            <a:ext cx="3530592" cy="786293"/>
          </a:xfrm>
          <a:prstGeom prst="rect">
            <a:avLst/>
          </a:prstGeom>
          <a:noFill/>
          <a:ln>
            <a:noFill/>
          </a:ln>
        </p:spPr>
        <p:txBody>
          <a:bodyPr wrap="square" lIns="91428" tIns="45714" rIns="91428" bIns="45714" rtlCol="0">
            <a:spAutoFit/>
          </a:bodyPr>
          <a:lstStyle/>
          <a:p>
            <a:pPr>
              <a:lnSpc>
                <a:spcPts val="1600"/>
              </a:lnSpc>
              <a:spcBef>
                <a:spcPts val="200"/>
              </a:spcBef>
            </a:pPr>
            <a:r>
              <a:rPr lang="en-GB" sz="1900" dirty="0">
                <a:solidFill>
                  <a:schemeClr val="bg1"/>
                </a:solidFill>
                <a:latin typeface="Times New Roman" panose="02020603050405020304" pitchFamily="18" charset="0"/>
                <a:cs typeface="Times New Roman" panose="02020603050405020304" pitchFamily="18" charset="0"/>
              </a:rPr>
              <a:t>AT A GLANCE/</a:t>
            </a:r>
          </a:p>
          <a:p>
            <a:pPr>
              <a:lnSpc>
                <a:spcPts val="1600"/>
              </a:lnSpc>
              <a:spcBef>
                <a:spcPts val="200"/>
              </a:spcBef>
            </a:pPr>
            <a:r>
              <a:rPr lang="en-GB" sz="1900" dirty="0">
                <a:solidFill>
                  <a:schemeClr val="bg1"/>
                </a:solidFill>
                <a:latin typeface="Times New Roman" panose="02020603050405020304" pitchFamily="18" charset="0"/>
                <a:cs typeface="Times New Roman" panose="02020603050405020304" pitchFamily="18" charset="0"/>
              </a:rPr>
              <a:t>PHARMACY CALCULATIONS</a:t>
            </a:r>
          </a:p>
          <a:p>
            <a:pPr>
              <a:lnSpc>
                <a:spcPts val="1600"/>
              </a:lnSpc>
              <a:spcBef>
                <a:spcPts val="200"/>
              </a:spcBef>
            </a:pPr>
            <a:r>
              <a:rPr lang="en-GB" sz="1900" dirty="0">
                <a:solidFill>
                  <a:srgbClr val="4D5D33"/>
                </a:solidFill>
                <a:latin typeface="Times New Roman" panose="02020603050405020304" pitchFamily="18" charset="0"/>
                <a:cs typeface="Times New Roman" panose="02020603050405020304" pitchFamily="18" charset="0"/>
              </a:rPr>
              <a:t>UNITS &amp; STRENGTHS</a:t>
            </a:r>
          </a:p>
        </p:txBody>
      </p:sp>
      <p:sp>
        <p:nvSpPr>
          <p:cNvPr id="20" name="Rectangle 19"/>
          <p:cNvSpPr/>
          <p:nvPr/>
        </p:nvSpPr>
        <p:spPr>
          <a:xfrm>
            <a:off x="3654400" y="2"/>
            <a:ext cx="3576638" cy="16240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nSpc>
                <a:spcPts val="1800"/>
              </a:lnSpc>
            </a:pPr>
            <a:endParaRPr lang="en-GB" sz="1900" dirty="0">
              <a:latin typeface="Times New Roman" panose="02020603050405020304" pitchFamily="18" charset="0"/>
              <a:cs typeface="Times New Roman" panose="02020603050405020304" pitchFamily="18" charset="0"/>
            </a:endParaRPr>
          </a:p>
        </p:txBody>
      </p:sp>
      <p:sp>
        <p:nvSpPr>
          <p:cNvPr id="21" name="TextBox 20"/>
          <p:cNvSpPr txBox="1"/>
          <p:nvPr/>
        </p:nvSpPr>
        <p:spPr>
          <a:xfrm>
            <a:off x="6539290" y="128589"/>
            <a:ext cx="702872" cy="653392"/>
          </a:xfrm>
          <a:prstGeom prst="rect">
            <a:avLst/>
          </a:prstGeom>
          <a:noFill/>
          <a:ln>
            <a:noFill/>
          </a:ln>
        </p:spPr>
        <p:txBody>
          <a:bodyPr wrap="square" lIns="91428" tIns="45714" rIns="91428" bIns="45714" rtlCol="0">
            <a:spAutoFit/>
          </a:bodyPr>
          <a:lstStyle/>
          <a:p>
            <a:r>
              <a:rPr lang="en-GB" sz="3600" dirty="0">
                <a:solidFill>
                  <a:schemeClr val="bg1"/>
                </a:solidFill>
                <a:latin typeface="Times New Roman" panose="02020603050405020304" pitchFamily="18" charset="0"/>
                <a:cs typeface="Times New Roman" panose="02020603050405020304" pitchFamily="18" charset="0"/>
              </a:rPr>
              <a:t>1</a:t>
            </a:r>
            <a:endParaRPr lang="en-GB" sz="3600" dirty="0">
              <a:solidFill>
                <a:srgbClr val="194F77"/>
              </a:solidFill>
              <a:latin typeface="Times New Roman" panose="02020603050405020304" pitchFamily="18" charset="0"/>
              <a:cs typeface="Times New Roman" panose="02020603050405020304" pitchFamily="18" charset="0"/>
            </a:endParaRPr>
          </a:p>
        </p:txBody>
      </p:sp>
      <p:graphicFrame>
        <p:nvGraphicFramePr>
          <p:cNvPr id="22" name="Table 21"/>
          <p:cNvGraphicFramePr>
            <a:graphicFrameLocks noGrp="1"/>
          </p:cNvGraphicFramePr>
          <p:nvPr>
            <p:extLst>
              <p:ext uri="{D42A27DB-BD31-4B8C-83A1-F6EECF244321}">
                <p14:modId xmlns:p14="http://schemas.microsoft.com/office/powerpoint/2010/main" val="3252882771"/>
              </p:ext>
            </p:extLst>
          </p:nvPr>
        </p:nvGraphicFramePr>
        <p:xfrm>
          <a:off x="3754415" y="3692379"/>
          <a:ext cx="3371851" cy="1051560"/>
        </p:xfrm>
        <a:graphic>
          <a:graphicData uri="http://schemas.openxmlformats.org/drawingml/2006/table">
            <a:tbl>
              <a:tblPr firstRow="1" firstCol="1" bandRow="1">
                <a:tableStyleId>{9D7B26C5-4107-4FEC-AEDC-1716B250A1EF}</a:tableStyleId>
              </a:tblPr>
              <a:tblGrid>
                <a:gridCol w="1671361">
                  <a:extLst>
                    <a:ext uri="{9D8B030D-6E8A-4147-A177-3AD203B41FA5}">
                      <a16:colId xmlns:a16="http://schemas.microsoft.com/office/drawing/2014/main" val="20000"/>
                    </a:ext>
                  </a:extLst>
                </a:gridCol>
                <a:gridCol w="1700490">
                  <a:extLst>
                    <a:ext uri="{9D8B030D-6E8A-4147-A177-3AD203B41FA5}">
                      <a16:colId xmlns:a16="http://schemas.microsoft.com/office/drawing/2014/main" val="20001"/>
                    </a:ext>
                  </a:extLst>
                </a:gridCol>
              </a:tblGrid>
              <a:tr h="175260">
                <a:tc gridSpan="2">
                  <a:txBody>
                    <a:bodyPr/>
                    <a:lstStyle/>
                    <a:p>
                      <a:pPr>
                        <a:lnSpc>
                          <a:spcPct val="115000"/>
                        </a:lnSpc>
                        <a:spcAft>
                          <a:spcPts val="0"/>
                        </a:spcAft>
                      </a:pPr>
                      <a:r>
                        <a:rPr lang="en-GB" sz="1000" b="1" dirty="0">
                          <a:effectLst/>
                          <a:latin typeface="Arial" panose="020B0604020202020204" pitchFamily="34" charset="0"/>
                          <a:cs typeface="Arial" panose="020B0604020202020204" pitchFamily="34" charset="0"/>
                        </a:rPr>
                        <a:t>Length/distance</a:t>
                      </a:r>
                      <a:endParaRPr lang="en-GB" sz="1000" b="1" dirty="0">
                        <a:effectLst/>
                        <a:latin typeface="Arial" panose="020B0604020202020204" pitchFamily="34" charset="0"/>
                        <a:ea typeface="SimSun"/>
                        <a:cs typeface="Arial" panose="020B0604020202020204" pitchFamily="34" charset="0"/>
                      </a:endParaRPr>
                    </a:p>
                  </a:txBody>
                  <a:tcPr marL="68581" marR="685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10000"/>
                  </a:ext>
                </a:extLst>
              </a:tr>
              <a:tr h="175260">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micrometre (µm)</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0.001mm</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75260">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millimetre (mm)</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0.001m</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75260">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centimetre (cm)</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10mm</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75260">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metre (m)</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1000mm</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75260">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kilometre (km)</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1000m</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3628718387"/>
              </p:ext>
            </p:extLst>
          </p:nvPr>
        </p:nvGraphicFramePr>
        <p:xfrm>
          <a:off x="3754413" y="4781760"/>
          <a:ext cx="3371850" cy="1402080"/>
        </p:xfrm>
        <a:graphic>
          <a:graphicData uri="http://schemas.openxmlformats.org/drawingml/2006/table">
            <a:tbl>
              <a:tblPr firstRow="1" firstCol="1" bandRow="1">
                <a:tableStyleId>{616DA210-FB5B-4158-B5E0-FEB733F419BA}</a:tableStyleId>
              </a:tblPr>
              <a:tblGrid>
                <a:gridCol w="1680395">
                  <a:extLst>
                    <a:ext uri="{9D8B030D-6E8A-4147-A177-3AD203B41FA5}">
                      <a16:colId xmlns:a16="http://schemas.microsoft.com/office/drawing/2014/main" val="20000"/>
                    </a:ext>
                  </a:extLst>
                </a:gridCol>
                <a:gridCol w="1691455">
                  <a:extLst>
                    <a:ext uri="{9D8B030D-6E8A-4147-A177-3AD203B41FA5}">
                      <a16:colId xmlns:a16="http://schemas.microsoft.com/office/drawing/2014/main" val="20001"/>
                    </a:ext>
                  </a:extLst>
                </a:gridCol>
              </a:tblGrid>
              <a:tr h="175260">
                <a:tc gridSpan="2">
                  <a:txBody>
                    <a:bodyPr/>
                    <a:lstStyle/>
                    <a:p>
                      <a:pPr marL="0" algn="l" defTabSz="994761" rtl="0" eaLnBrk="1" latinLnBrk="0" hangingPunct="1">
                        <a:lnSpc>
                          <a:spcPct val="115000"/>
                        </a:lnSpc>
                        <a:spcAft>
                          <a:spcPts val="0"/>
                        </a:spcAft>
                      </a:pPr>
                      <a:r>
                        <a:rPr lang="en-GB" sz="1000" b="1" kern="1200" dirty="0">
                          <a:solidFill>
                            <a:schemeClr val="tx1"/>
                          </a:solidFill>
                          <a:effectLst/>
                          <a:latin typeface="Arial" panose="020B0604020202020204" pitchFamily="34" charset="0"/>
                          <a:ea typeface="+mn-ea"/>
                          <a:cs typeface="Arial" panose="020B0604020202020204" pitchFamily="34" charset="0"/>
                        </a:rPr>
                        <a:t>Volume</a:t>
                      </a:r>
                    </a:p>
                  </a:txBody>
                  <a:tcPr marL="68581" marR="685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0000"/>
                  </a:ext>
                </a:extLst>
              </a:tr>
              <a:tr h="175260">
                <a:tc>
                  <a:txBody>
                    <a:bodyPr/>
                    <a:lstStyle/>
                    <a:p>
                      <a:pPr>
                        <a:lnSpc>
                          <a:spcPct val="115000"/>
                        </a:lnSpc>
                        <a:spcAft>
                          <a:spcPts val="0"/>
                        </a:spcAft>
                      </a:pPr>
                      <a:r>
                        <a:rPr lang="en-GB" sz="1000" b="0" dirty="0" err="1">
                          <a:effectLst/>
                          <a:latin typeface="Arial" panose="020B0604020202020204" pitchFamily="34" charset="0"/>
                          <a:cs typeface="Arial" panose="020B0604020202020204" pitchFamily="34" charset="0"/>
                        </a:rPr>
                        <a:t>picolitre</a:t>
                      </a:r>
                      <a:r>
                        <a:rPr lang="en-GB" sz="1000" b="0" dirty="0">
                          <a:effectLst/>
                          <a:latin typeface="Arial" panose="020B0604020202020204" pitchFamily="34" charset="0"/>
                          <a:cs typeface="Arial" panose="020B0604020202020204" pitchFamily="34" charset="0"/>
                        </a:rPr>
                        <a:t> (</a:t>
                      </a:r>
                      <a:r>
                        <a:rPr lang="en-GB" sz="1000" b="0" dirty="0" err="1">
                          <a:effectLst/>
                          <a:latin typeface="Arial" panose="020B0604020202020204" pitchFamily="34" charset="0"/>
                          <a:cs typeface="Arial" panose="020B0604020202020204" pitchFamily="34" charset="0"/>
                        </a:rPr>
                        <a:t>pL</a:t>
                      </a:r>
                      <a:r>
                        <a:rPr lang="en-GB" sz="1000" b="0" dirty="0">
                          <a:effectLst/>
                          <a:latin typeface="Arial" panose="020B0604020202020204" pitchFamily="34" charset="0"/>
                          <a:cs typeface="Arial" panose="020B0604020202020204" pitchFamily="34" charset="0"/>
                        </a:rPr>
                        <a:t>)</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a:effectLst/>
                          <a:latin typeface="Arial" panose="020B0604020202020204" pitchFamily="34" charset="0"/>
                          <a:cs typeface="Arial" panose="020B0604020202020204" pitchFamily="34" charset="0"/>
                        </a:rPr>
                        <a:t>0.001nL</a:t>
                      </a:r>
                      <a:endParaRPr lang="en-GB" sz="1000" b="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5260">
                <a:tc>
                  <a:txBody>
                    <a:bodyPr/>
                    <a:lstStyle/>
                    <a:p>
                      <a:pPr>
                        <a:lnSpc>
                          <a:spcPct val="115000"/>
                        </a:lnSpc>
                        <a:spcAft>
                          <a:spcPts val="0"/>
                        </a:spcAft>
                      </a:pPr>
                      <a:r>
                        <a:rPr lang="en-GB" sz="1000" b="0" dirty="0" err="1">
                          <a:effectLst/>
                          <a:latin typeface="Arial" panose="020B0604020202020204" pitchFamily="34" charset="0"/>
                          <a:cs typeface="Arial" panose="020B0604020202020204" pitchFamily="34" charset="0"/>
                        </a:rPr>
                        <a:t>nanolitre</a:t>
                      </a:r>
                      <a:r>
                        <a:rPr lang="en-GB" sz="1000" b="0" dirty="0">
                          <a:effectLst/>
                          <a:latin typeface="Arial" panose="020B0604020202020204" pitchFamily="34" charset="0"/>
                          <a:cs typeface="Arial" panose="020B0604020202020204" pitchFamily="34" charset="0"/>
                        </a:rPr>
                        <a:t> (</a:t>
                      </a:r>
                      <a:r>
                        <a:rPr lang="en-GB" sz="1000" b="0" dirty="0" err="1">
                          <a:effectLst/>
                          <a:latin typeface="Arial" panose="020B0604020202020204" pitchFamily="34" charset="0"/>
                          <a:cs typeface="Arial" panose="020B0604020202020204" pitchFamily="34" charset="0"/>
                        </a:rPr>
                        <a:t>nL</a:t>
                      </a:r>
                      <a:r>
                        <a:rPr lang="en-GB" sz="1000" b="0" dirty="0">
                          <a:effectLst/>
                          <a:latin typeface="Arial" panose="020B0604020202020204" pitchFamily="34" charset="0"/>
                          <a:cs typeface="Arial" panose="020B0604020202020204" pitchFamily="34" charset="0"/>
                        </a:rPr>
                        <a:t>)</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a:effectLst/>
                          <a:latin typeface="Arial" panose="020B0604020202020204" pitchFamily="34" charset="0"/>
                          <a:cs typeface="Arial" panose="020B0604020202020204" pitchFamily="34" charset="0"/>
                        </a:rPr>
                        <a:t>0.001mcL</a:t>
                      </a:r>
                      <a:endParaRPr lang="en-GB" sz="1000" b="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5260">
                <a:tc>
                  <a:txBody>
                    <a:bodyPr/>
                    <a:lstStyle/>
                    <a:p>
                      <a:pPr>
                        <a:lnSpc>
                          <a:spcPct val="115000"/>
                        </a:lnSpc>
                        <a:spcAft>
                          <a:spcPts val="0"/>
                        </a:spcAft>
                      </a:pPr>
                      <a:r>
                        <a:rPr lang="en-GB" sz="1000" b="0" dirty="0" err="1">
                          <a:effectLst/>
                          <a:latin typeface="Arial" panose="020B0604020202020204" pitchFamily="34" charset="0"/>
                          <a:cs typeface="Arial" panose="020B0604020202020204" pitchFamily="34" charset="0"/>
                        </a:rPr>
                        <a:t>microlitre</a:t>
                      </a:r>
                      <a:r>
                        <a:rPr lang="en-GB" sz="1000" b="0" dirty="0">
                          <a:effectLst/>
                          <a:latin typeface="Arial" panose="020B0604020202020204" pitchFamily="34" charset="0"/>
                          <a:cs typeface="Arial" panose="020B0604020202020204" pitchFamily="34" charset="0"/>
                        </a:rPr>
                        <a:t> (</a:t>
                      </a:r>
                      <a:r>
                        <a:rPr lang="en-GB" sz="1000" b="0" dirty="0" err="1">
                          <a:effectLst/>
                          <a:latin typeface="Arial" panose="020B0604020202020204" pitchFamily="34" charset="0"/>
                          <a:cs typeface="Arial" panose="020B0604020202020204" pitchFamily="34" charset="0"/>
                        </a:rPr>
                        <a:t>mcL</a:t>
                      </a:r>
                      <a:r>
                        <a:rPr lang="en-GB" sz="1000" b="0" dirty="0">
                          <a:effectLst/>
                          <a:latin typeface="Arial" panose="020B0604020202020204" pitchFamily="34" charset="0"/>
                          <a:cs typeface="Arial" panose="020B0604020202020204" pitchFamily="34" charset="0"/>
                        </a:rPr>
                        <a:t>)</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a:effectLst/>
                          <a:latin typeface="Arial" panose="020B0604020202020204" pitchFamily="34" charset="0"/>
                          <a:cs typeface="Arial" panose="020B0604020202020204" pitchFamily="34" charset="0"/>
                        </a:rPr>
                        <a:t>0.001mL</a:t>
                      </a:r>
                      <a:endParaRPr lang="en-GB" sz="1000" b="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75260">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millilitre (mL)</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0.001L</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75260">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centilitre (</a:t>
                      </a:r>
                      <a:r>
                        <a:rPr lang="en-GB" sz="1000" b="0" dirty="0" err="1">
                          <a:effectLst/>
                          <a:latin typeface="Arial" panose="020B0604020202020204" pitchFamily="34" charset="0"/>
                          <a:cs typeface="Arial" panose="020B0604020202020204" pitchFamily="34" charset="0"/>
                        </a:rPr>
                        <a:t>cL</a:t>
                      </a:r>
                      <a:r>
                        <a:rPr lang="en-GB" sz="1000" b="0" dirty="0">
                          <a:effectLst/>
                          <a:latin typeface="Arial" panose="020B0604020202020204" pitchFamily="34" charset="0"/>
                          <a:cs typeface="Arial" panose="020B0604020202020204" pitchFamily="34" charset="0"/>
                        </a:rPr>
                        <a:t>)</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10mL</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75260">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litre (L , l)</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1000mL</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75260">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kilolitre (</a:t>
                      </a:r>
                      <a:r>
                        <a:rPr lang="en-GB" sz="1000" b="0" dirty="0" err="1">
                          <a:effectLst/>
                          <a:latin typeface="Arial" panose="020B0604020202020204" pitchFamily="34" charset="0"/>
                          <a:cs typeface="Arial" panose="020B0604020202020204" pitchFamily="34" charset="0"/>
                        </a:rPr>
                        <a:t>kL</a:t>
                      </a:r>
                      <a:r>
                        <a:rPr lang="en-GB" sz="1000" b="0" dirty="0">
                          <a:effectLst/>
                          <a:latin typeface="Arial" panose="020B0604020202020204" pitchFamily="34" charset="0"/>
                          <a:cs typeface="Arial" panose="020B0604020202020204" pitchFamily="34" charset="0"/>
                        </a:rPr>
                        <a:t>)</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1000L</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937640936"/>
              </p:ext>
            </p:extLst>
          </p:nvPr>
        </p:nvGraphicFramePr>
        <p:xfrm>
          <a:off x="3754416" y="6221717"/>
          <a:ext cx="3371851" cy="1226820"/>
        </p:xfrm>
        <a:graphic>
          <a:graphicData uri="http://schemas.openxmlformats.org/drawingml/2006/table">
            <a:tbl>
              <a:tblPr firstRow="1" firstCol="1" bandRow="1">
                <a:tableStyleId>{9D7B26C5-4107-4FEC-AEDC-1716B250A1EF}</a:tableStyleId>
              </a:tblPr>
              <a:tblGrid>
                <a:gridCol w="1678443">
                  <a:extLst>
                    <a:ext uri="{9D8B030D-6E8A-4147-A177-3AD203B41FA5}">
                      <a16:colId xmlns:a16="http://schemas.microsoft.com/office/drawing/2014/main" val="20000"/>
                    </a:ext>
                  </a:extLst>
                </a:gridCol>
                <a:gridCol w="1693408">
                  <a:extLst>
                    <a:ext uri="{9D8B030D-6E8A-4147-A177-3AD203B41FA5}">
                      <a16:colId xmlns:a16="http://schemas.microsoft.com/office/drawing/2014/main" val="20001"/>
                    </a:ext>
                  </a:extLst>
                </a:gridCol>
              </a:tblGrid>
              <a:tr h="175260">
                <a:tc gridSpan="2">
                  <a:txBody>
                    <a:bodyPr/>
                    <a:lstStyle/>
                    <a:p>
                      <a:pPr marL="0" algn="l" defTabSz="994761" rtl="0" eaLnBrk="1" latinLnBrk="0" hangingPunct="1">
                        <a:lnSpc>
                          <a:spcPct val="115000"/>
                        </a:lnSpc>
                        <a:spcAft>
                          <a:spcPts val="0"/>
                        </a:spcAft>
                      </a:pPr>
                      <a:r>
                        <a:rPr lang="en-GB" sz="1000" b="1" kern="1200" dirty="0">
                          <a:solidFill>
                            <a:schemeClr val="tx1"/>
                          </a:solidFill>
                          <a:effectLst/>
                          <a:latin typeface="Arial" panose="020B0604020202020204" pitchFamily="34" charset="0"/>
                          <a:ea typeface="+mn-ea"/>
                          <a:cs typeface="Arial" panose="020B0604020202020204" pitchFamily="34" charset="0"/>
                        </a:rPr>
                        <a:t>Mass</a:t>
                      </a:r>
                    </a:p>
                  </a:txBody>
                  <a:tcPr marL="68581" marR="685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0000"/>
                  </a:ext>
                </a:extLst>
              </a:tr>
              <a:tr h="175260">
                <a:tc>
                  <a:txBody>
                    <a:bodyPr/>
                    <a:lstStyle/>
                    <a:p>
                      <a:pPr>
                        <a:lnSpc>
                          <a:spcPct val="115000"/>
                        </a:lnSpc>
                        <a:spcAft>
                          <a:spcPts val="0"/>
                        </a:spcAft>
                      </a:pPr>
                      <a:r>
                        <a:rPr lang="en-GB" sz="1000" b="0" dirty="0" err="1">
                          <a:effectLst/>
                          <a:latin typeface="Arial" panose="020B0604020202020204" pitchFamily="34" charset="0"/>
                          <a:cs typeface="Arial" panose="020B0604020202020204" pitchFamily="34" charset="0"/>
                        </a:rPr>
                        <a:t>nanogram</a:t>
                      </a:r>
                      <a:r>
                        <a:rPr lang="en-GB" sz="1000" b="0" dirty="0">
                          <a:effectLst/>
                          <a:latin typeface="Arial" panose="020B0604020202020204" pitchFamily="34" charset="0"/>
                          <a:cs typeface="Arial" panose="020B0604020202020204" pitchFamily="34" charset="0"/>
                        </a:rPr>
                        <a:t> (ng)</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0.001mcg</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5260">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microgram (mcg)</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a:effectLst/>
                          <a:latin typeface="Arial" panose="020B0604020202020204" pitchFamily="34" charset="0"/>
                          <a:cs typeface="Arial" panose="020B0604020202020204" pitchFamily="34" charset="0"/>
                        </a:rPr>
                        <a:t>0.001mg</a:t>
                      </a:r>
                      <a:endParaRPr lang="en-GB" sz="1000" b="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5260">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milligram (mg)</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a:effectLst/>
                          <a:latin typeface="Arial" panose="020B0604020202020204" pitchFamily="34" charset="0"/>
                          <a:cs typeface="Arial" panose="020B0604020202020204" pitchFamily="34" charset="0"/>
                        </a:rPr>
                        <a:t>0.001g</a:t>
                      </a:r>
                      <a:endParaRPr lang="en-GB" sz="1000" b="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75260">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gram (g)</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0.001kg</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75260">
                <a:tc>
                  <a:txBody>
                    <a:bodyPr/>
                    <a:lstStyle/>
                    <a:p>
                      <a:pPr>
                        <a:lnSpc>
                          <a:spcPct val="115000"/>
                        </a:lnSpc>
                        <a:spcAft>
                          <a:spcPts val="0"/>
                        </a:spcAft>
                      </a:pPr>
                      <a:r>
                        <a:rPr lang="en-GB" sz="1000" b="0">
                          <a:effectLst/>
                          <a:latin typeface="Arial" panose="020B0604020202020204" pitchFamily="34" charset="0"/>
                          <a:cs typeface="Arial" panose="020B0604020202020204" pitchFamily="34" charset="0"/>
                        </a:rPr>
                        <a:t>kilogram (kg)</a:t>
                      </a:r>
                      <a:endParaRPr lang="en-GB" sz="1000" b="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1000g</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75260">
                <a:tc>
                  <a:txBody>
                    <a:bodyPr/>
                    <a:lstStyle/>
                    <a:p>
                      <a:pPr>
                        <a:lnSpc>
                          <a:spcPct val="115000"/>
                        </a:lnSpc>
                        <a:spcAft>
                          <a:spcPts val="0"/>
                        </a:spcAft>
                      </a:pPr>
                      <a:r>
                        <a:rPr lang="en-GB" sz="1000" b="0">
                          <a:effectLst/>
                          <a:latin typeface="Arial" panose="020B0604020202020204" pitchFamily="34" charset="0"/>
                          <a:cs typeface="Arial" panose="020B0604020202020204" pitchFamily="34" charset="0"/>
                        </a:rPr>
                        <a:t>tonne (t)</a:t>
                      </a:r>
                      <a:endParaRPr lang="en-GB" sz="1000" b="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1000kg</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25" name="TextBox 24"/>
          <p:cNvSpPr txBox="1"/>
          <p:nvPr/>
        </p:nvSpPr>
        <p:spPr>
          <a:xfrm>
            <a:off x="3654403" y="3467102"/>
            <a:ext cx="3568699" cy="246221"/>
          </a:xfrm>
          <a:prstGeom prst="rect">
            <a:avLst/>
          </a:prstGeom>
          <a:noFill/>
        </p:spPr>
        <p:txBody>
          <a:bodyPr wrap="square" lIns="91428" tIns="45714" rIns="91428" bIns="45714" rtlCol="0">
            <a:spAutoFit/>
          </a:bodyPr>
          <a:lstStyle/>
          <a:p>
            <a:r>
              <a:rPr lang="en-GB" sz="1000" b="1" u="sng" dirty="0">
                <a:latin typeface="Arial" panose="020B0604020202020204" pitchFamily="34" charset="0"/>
                <a:cs typeface="Arial" panose="020B0604020202020204" pitchFamily="34" charset="0"/>
              </a:rPr>
              <a:t>Units of measure (SI)</a:t>
            </a:r>
            <a:endParaRPr lang="en-GB" sz="1000" u="sng" dirty="0">
              <a:latin typeface="Arial" panose="020B0604020202020204" pitchFamily="34" charset="0"/>
              <a:cs typeface="Arial" panose="020B0604020202020204" pitchFamily="34" charset="0"/>
            </a:endParaRPr>
          </a:p>
        </p:txBody>
      </p:sp>
      <p:pic>
        <p:nvPicPr>
          <p:cNvPr id="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05293" y="1912942"/>
            <a:ext cx="2049539" cy="1579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26"/>
          <p:cNvPicPr>
            <a:picLocks noChangeAspect="1"/>
          </p:cNvPicPr>
          <p:nvPr/>
        </p:nvPicPr>
        <p:blipFill>
          <a:blip r:embed="rId3"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3782762" y="174383"/>
            <a:ext cx="1758285" cy="540484"/>
          </a:xfrm>
          <a:prstGeom prst="rect">
            <a:avLst/>
          </a:prstGeom>
        </p:spPr>
      </p:pic>
      <p:sp>
        <p:nvSpPr>
          <p:cNvPr id="28" name="Rectangle 27"/>
          <p:cNvSpPr/>
          <p:nvPr/>
        </p:nvSpPr>
        <p:spPr>
          <a:xfrm>
            <a:off x="167878" y="223326"/>
            <a:ext cx="3362252" cy="3759200"/>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99562" tIns="49782" rIns="99562" bIns="49782" spcCol="0" rtlCol="0" anchor="ctr"/>
          <a:lstStyle/>
          <a:p>
            <a:pPr>
              <a:spcBef>
                <a:spcPts val="653"/>
              </a:spcBef>
              <a:spcAft>
                <a:spcPts val="653"/>
              </a:spcAft>
            </a:pPr>
            <a:r>
              <a:rPr lang="en-GB" sz="1400" b="1" dirty="0">
                <a:solidFill>
                  <a:srgbClr val="BEA03F"/>
                </a:solidFill>
                <a:latin typeface="Arial" panose="020B0604020202020204" pitchFamily="34" charset="0"/>
                <a:cs typeface="Arial" panose="020B0604020202020204" pitchFamily="34" charset="0"/>
              </a:rPr>
              <a:t>Student Learning Advisory Service</a:t>
            </a:r>
          </a:p>
          <a:p>
            <a:pPr>
              <a:spcBef>
                <a:spcPts val="653"/>
              </a:spcBef>
              <a:spcAft>
                <a:spcPts val="653"/>
              </a:spcAft>
            </a:pPr>
            <a:r>
              <a:rPr lang="en-GB" sz="1100" b="1" dirty="0">
                <a:solidFill>
                  <a:srgbClr val="BEA03F"/>
                </a:solidFill>
                <a:latin typeface="Arial" panose="020B0604020202020204" pitchFamily="34" charset="0"/>
                <a:cs typeface="Arial" panose="020B0604020202020204" pitchFamily="34" charset="0"/>
              </a:rPr>
              <a:t>Contact us</a:t>
            </a:r>
          </a:p>
          <a:p>
            <a:r>
              <a:rPr lang="en-GB" sz="900" dirty="0">
                <a:solidFill>
                  <a:schemeClr val="tx1"/>
                </a:solidFill>
                <a:latin typeface="Arial" panose="020B0604020202020204" pitchFamily="34" charset="0"/>
                <a:cs typeface="Arial" panose="020B0604020202020204" pitchFamily="34" charset="0"/>
              </a:rPr>
              <a:t>Please come and see us if you need any academic advice or guidance.</a:t>
            </a:r>
          </a:p>
          <a:p>
            <a:pPr>
              <a:spcBef>
                <a:spcPts val="653"/>
              </a:spcBef>
              <a:spcAft>
                <a:spcPts val="653"/>
              </a:spcAft>
            </a:pPr>
            <a:r>
              <a:rPr lang="en-GB" sz="1000" b="1" dirty="0">
                <a:solidFill>
                  <a:srgbClr val="BEA03F"/>
                </a:solidFill>
                <a:latin typeface="Arial" panose="020B0604020202020204" pitchFamily="34" charset="0"/>
                <a:cs typeface="Arial" panose="020B0604020202020204" pitchFamily="34" charset="0"/>
              </a:rPr>
              <a:t>Canterbury</a:t>
            </a:r>
          </a:p>
          <a:p>
            <a:r>
              <a:rPr lang="en-GB" sz="900" dirty="0">
                <a:solidFill>
                  <a:schemeClr val="tx1"/>
                </a:solidFill>
                <a:latin typeface="Arial" panose="020B0604020202020204" pitchFamily="34" charset="0"/>
                <a:cs typeface="Arial" panose="020B0604020202020204" pitchFamily="34" charset="0"/>
              </a:rPr>
              <a:t>Our offices are next to Santander Bank</a:t>
            </a:r>
          </a:p>
          <a:p>
            <a:pPr>
              <a:spcBef>
                <a:spcPts val="653"/>
              </a:spcBef>
            </a:pPr>
            <a:r>
              <a:rPr lang="en-GB" sz="1000" b="1" dirty="0">
                <a:solidFill>
                  <a:srgbClr val="BEA03F"/>
                </a:solidFill>
                <a:latin typeface="Arial" panose="020B0604020202020204" pitchFamily="34" charset="0"/>
                <a:cs typeface="Arial" panose="020B0604020202020204" pitchFamily="34" charset="0"/>
              </a:rPr>
              <a:t>Open</a:t>
            </a:r>
          </a:p>
          <a:p>
            <a:r>
              <a:rPr lang="en-GB" sz="900" dirty="0">
                <a:solidFill>
                  <a:schemeClr val="tx1"/>
                </a:solidFill>
                <a:latin typeface="Arial" panose="020B0604020202020204" pitchFamily="34" charset="0"/>
                <a:cs typeface="Arial" panose="020B0604020202020204" pitchFamily="34" charset="0"/>
              </a:rPr>
              <a:t>Monday to Friday, 09.00 – 17.00</a:t>
            </a:r>
          </a:p>
          <a:p>
            <a:r>
              <a:rPr lang="en-GB" sz="900" dirty="0">
                <a:solidFill>
                  <a:schemeClr val="tx1"/>
                </a:solidFill>
                <a:latin typeface="Arial" panose="020B0604020202020204" pitchFamily="34" charset="0"/>
                <a:cs typeface="Arial" panose="020B0604020202020204" pitchFamily="34" charset="0"/>
              </a:rPr>
              <a:t>E:  learning@kent.ac.uk </a:t>
            </a:r>
          </a:p>
          <a:p>
            <a:r>
              <a:rPr lang="en-GB" sz="900" dirty="0">
                <a:solidFill>
                  <a:schemeClr val="tx1"/>
                </a:solidFill>
                <a:latin typeface="Arial" panose="020B0604020202020204" pitchFamily="34" charset="0"/>
                <a:cs typeface="Arial" panose="020B0604020202020204" pitchFamily="34" charset="0"/>
              </a:rPr>
              <a:t>T:  01227 824016</a:t>
            </a:r>
          </a:p>
          <a:p>
            <a:pPr>
              <a:spcBef>
                <a:spcPts val="653"/>
              </a:spcBef>
              <a:spcAft>
                <a:spcPts val="653"/>
              </a:spcAft>
            </a:pPr>
            <a:r>
              <a:rPr lang="en-GB" sz="1000" b="1" dirty="0">
                <a:solidFill>
                  <a:srgbClr val="BEA03F"/>
                </a:solidFill>
                <a:latin typeface="Arial" panose="020B0604020202020204" pitchFamily="34" charset="0"/>
                <a:cs typeface="Arial" panose="020B0604020202020204" pitchFamily="34" charset="0"/>
              </a:rPr>
              <a:t>Medway</a:t>
            </a:r>
          </a:p>
          <a:p>
            <a:r>
              <a:rPr lang="en-GB" sz="900" dirty="0">
                <a:solidFill>
                  <a:schemeClr val="tx1"/>
                </a:solidFill>
                <a:latin typeface="Arial" panose="020B0604020202020204" pitchFamily="34" charset="0"/>
                <a:cs typeface="Arial" panose="020B0604020202020204" pitchFamily="34" charset="0"/>
              </a:rPr>
              <a:t>We are based in room G0-09, in the Gillingham Building</a:t>
            </a:r>
          </a:p>
          <a:p>
            <a:r>
              <a:rPr lang="en-GB" sz="900" dirty="0">
                <a:solidFill>
                  <a:schemeClr val="tx1"/>
                </a:solidFill>
                <a:latin typeface="Arial" panose="020B0604020202020204" pitchFamily="34" charset="0"/>
                <a:cs typeface="Arial" panose="020B0604020202020204" pitchFamily="34" charset="0"/>
              </a:rPr>
              <a:t>and in room DB034, in the Drill Hall Library.</a:t>
            </a:r>
          </a:p>
          <a:p>
            <a:pPr>
              <a:spcBef>
                <a:spcPts val="653"/>
              </a:spcBef>
            </a:pPr>
            <a:r>
              <a:rPr lang="en-GB" sz="1000" b="1" dirty="0">
                <a:solidFill>
                  <a:srgbClr val="BEA03F"/>
                </a:solidFill>
                <a:latin typeface="Arial" panose="020B0604020202020204" pitchFamily="34" charset="0"/>
                <a:cs typeface="Arial" panose="020B0604020202020204" pitchFamily="34" charset="0"/>
              </a:rPr>
              <a:t>Open</a:t>
            </a:r>
          </a:p>
          <a:p>
            <a:r>
              <a:rPr lang="en-GB" sz="900" dirty="0">
                <a:solidFill>
                  <a:schemeClr val="tx1"/>
                </a:solidFill>
                <a:latin typeface="Arial" panose="020B0604020202020204" pitchFamily="34" charset="0"/>
                <a:cs typeface="Arial" panose="020B0604020202020204" pitchFamily="34" charset="0"/>
              </a:rPr>
              <a:t>Monday to Friday, 09.00 – 17.00</a:t>
            </a:r>
          </a:p>
          <a:p>
            <a:r>
              <a:rPr lang="en-GB" sz="900" dirty="0">
                <a:solidFill>
                  <a:schemeClr val="tx1"/>
                </a:solidFill>
                <a:latin typeface="Arial" panose="020B0604020202020204" pitchFamily="34" charset="0"/>
                <a:cs typeface="Arial" panose="020B0604020202020204" pitchFamily="34" charset="0"/>
              </a:rPr>
              <a:t>E:  learningmedway@kent.ac.uk </a:t>
            </a:r>
          </a:p>
          <a:p>
            <a:r>
              <a:rPr lang="en-GB" sz="900" dirty="0">
                <a:solidFill>
                  <a:schemeClr val="tx1"/>
                </a:solidFill>
                <a:latin typeface="Arial" panose="020B0604020202020204" pitchFamily="34" charset="0"/>
                <a:cs typeface="Arial" panose="020B0604020202020204" pitchFamily="34" charset="0"/>
              </a:rPr>
              <a:t>T:  01634 888884</a:t>
            </a:r>
          </a:p>
          <a:p>
            <a:pPr>
              <a:spcBef>
                <a:spcPts val="653"/>
              </a:spcBef>
            </a:pPr>
            <a:r>
              <a:rPr lang="en-GB" sz="900" dirty="0">
                <a:solidFill>
                  <a:schemeClr val="tx1"/>
                </a:solidFill>
                <a:latin typeface="Arial" panose="020B0604020202020204" pitchFamily="34" charset="0"/>
                <a:cs typeface="Arial" panose="020B0604020202020204" pitchFamily="34" charset="0"/>
              </a:rPr>
              <a:t>The Student Learning Advisory Service (SLAS) is part of the</a:t>
            </a:r>
          </a:p>
          <a:p>
            <a:r>
              <a:rPr lang="en-GB" sz="900" dirty="0">
                <a:solidFill>
                  <a:schemeClr val="tx1"/>
                </a:solidFill>
                <a:latin typeface="Arial" panose="020B0604020202020204" pitchFamily="34" charset="0"/>
                <a:cs typeface="Arial" panose="020B0604020202020204" pitchFamily="34" charset="0"/>
              </a:rPr>
              <a:t>Unit for the Enhancement of Learning and Teaching (UELT)</a:t>
            </a:r>
          </a:p>
        </p:txBody>
      </p:sp>
      <p:pic>
        <p:nvPicPr>
          <p:cNvPr id="29" name="Picture 28"/>
          <p:cNvPicPr>
            <a:picLocks noChangeAspect="1"/>
          </p:cNvPicPr>
          <p:nvPr/>
        </p:nvPicPr>
        <p:blipFill rotWithShape="1">
          <a:blip r:embed="rId4" cstate="print"/>
          <a:srcRect l="2018" t="6865" r="36403" b="6865"/>
          <a:stretch/>
        </p:blipFill>
        <p:spPr bwMode="auto">
          <a:xfrm>
            <a:off x="1826976" y="6842943"/>
            <a:ext cx="1767180" cy="494994"/>
          </a:xfrm>
          <a:prstGeom prst="rect">
            <a:avLst/>
          </a:prstGeom>
          <a:noFill/>
          <a:ln w="9525">
            <a:noFill/>
            <a:miter lim="800000"/>
            <a:headEnd/>
            <a:tailEnd/>
          </a:ln>
          <a:effectLst/>
        </p:spPr>
      </p:pic>
      <p:pic>
        <p:nvPicPr>
          <p:cNvPr id="31"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4381" y="6644465"/>
            <a:ext cx="177879" cy="1816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1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4381" y="6871303"/>
            <a:ext cx="177879" cy="1816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 name="Rectangle 32"/>
          <p:cNvSpPr/>
          <p:nvPr/>
        </p:nvSpPr>
        <p:spPr>
          <a:xfrm>
            <a:off x="394948" y="6563566"/>
            <a:ext cx="746104" cy="254431"/>
          </a:xfrm>
          <a:prstGeom prst="rect">
            <a:avLst/>
          </a:prstGeom>
        </p:spPr>
        <p:txBody>
          <a:bodyPr wrap="none" lIns="99562" tIns="49782" rIns="99562" bIns="49782">
            <a:spAutoFit/>
          </a:bodyPr>
          <a:lstStyle/>
          <a:p>
            <a:pPr>
              <a:spcBef>
                <a:spcPts val="653"/>
              </a:spcBef>
              <a:spcAft>
                <a:spcPts val="653"/>
              </a:spcAft>
            </a:pPr>
            <a:r>
              <a:rPr lang="en-GB" sz="1000" b="1" dirty="0" err="1">
                <a:solidFill>
                  <a:srgbClr val="BEA03F"/>
                </a:solidFill>
                <a:latin typeface="Arial" panose="020B0604020202020204" pitchFamily="34" charset="0"/>
                <a:cs typeface="Arial" panose="020B0604020202020204" pitchFamily="34" charset="0"/>
              </a:rPr>
              <a:t>kent.slas</a:t>
            </a:r>
            <a:endParaRPr lang="en-GB" sz="1000" b="1" dirty="0">
              <a:solidFill>
                <a:srgbClr val="BEA03F"/>
              </a:solidFill>
              <a:latin typeface="Arial" panose="020B0604020202020204" pitchFamily="34" charset="0"/>
              <a:cs typeface="Arial" panose="020B0604020202020204" pitchFamily="34" charset="0"/>
            </a:endParaRPr>
          </a:p>
        </p:txBody>
      </p:sp>
      <p:sp>
        <p:nvSpPr>
          <p:cNvPr id="34" name="Rectangle 33"/>
          <p:cNvSpPr/>
          <p:nvPr/>
        </p:nvSpPr>
        <p:spPr>
          <a:xfrm>
            <a:off x="399062" y="6782003"/>
            <a:ext cx="1122810" cy="254431"/>
          </a:xfrm>
          <a:prstGeom prst="rect">
            <a:avLst/>
          </a:prstGeom>
        </p:spPr>
        <p:txBody>
          <a:bodyPr wrap="none" lIns="99562" tIns="49782" rIns="99562" bIns="49782">
            <a:spAutoFit/>
          </a:bodyPr>
          <a:lstStyle/>
          <a:p>
            <a:pPr>
              <a:spcBef>
                <a:spcPts val="653"/>
              </a:spcBef>
              <a:spcAft>
                <a:spcPts val="653"/>
              </a:spcAft>
            </a:pPr>
            <a:r>
              <a:rPr lang="en-GB" sz="1000" b="1" dirty="0">
                <a:solidFill>
                  <a:srgbClr val="BEA03F"/>
                </a:solidFill>
                <a:latin typeface="Arial" panose="020B0604020202020204" pitchFamily="34" charset="0"/>
                <a:cs typeface="Arial" panose="020B0604020202020204" pitchFamily="34" charset="0"/>
              </a:rPr>
              <a:t>@</a:t>
            </a:r>
            <a:r>
              <a:rPr lang="en-GB" sz="1000" b="1" dirty="0" err="1">
                <a:solidFill>
                  <a:srgbClr val="BEA03F"/>
                </a:solidFill>
                <a:latin typeface="Arial" panose="020B0604020202020204" pitchFamily="34" charset="0"/>
                <a:cs typeface="Arial" panose="020B0604020202020204" pitchFamily="34" charset="0"/>
              </a:rPr>
              <a:t>unikentSLAS</a:t>
            </a:r>
            <a:endParaRPr lang="en-GB" sz="1000" b="1" dirty="0">
              <a:solidFill>
                <a:srgbClr val="BEA03F"/>
              </a:solidFill>
              <a:latin typeface="Arial" panose="020B0604020202020204" pitchFamily="34" charset="0"/>
              <a:cs typeface="Arial" panose="020B0604020202020204" pitchFamily="34" charset="0"/>
            </a:endParaRPr>
          </a:p>
        </p:txBody>
      </p:sp>
      <p:sp>
        <p:nvSpPr>
          <p:cNvPr id="35" name="Rectangle 34"/>
          <p:cNvSpPr/>
          <p:nvPr/>
        </p:nvSpPr>
        <p:spPr>
          <a:xfrm>
            <a:off x="128370" y="4134603"/>
            <a:ext cx="3397212" cy="1295735"/>
          </a:xfrm>
          <a:prstGeom prst="rect">
            <a:avLst/>
          </a:prstGeom>
        </p:spPr>
        <p:txBody>
          <a:bodyPr wrap="square" lIns="99562" tIns="49782" rIns="99562" bIns="49782">
            <a:spAutoFit/>
          </a:bodyPr>
          <a:lstStyle/>
          <a:p>
            <a:pPr>
              <a:spcAft>
                <a:spcPts val="653"/>
              </a:spcAft>
            </a:pPr>
            <a:r>
              <a:rPr lang="en-GB" sz="1200" b="1" dirty="0">
                <a:solidFill>
                  <a:srgbClr val="BEA03F"/>
                </a:solidFill>
                <a:latin typeface="Arial" panose="020B0604020202020204" pitchFamily="34" charset="0"/>
                <a:cs typeface="Arial" panose="020B0604020202020204" pitchFamily="34" charset="0"/>
              </a:rPr>
              <a:t>Acknowledgments</a:t>
            </a:r>
          </a:p>
          <a:p>
            <a:pPr>
              <a:spcAft>
                <a:spcPts val="653"/>
              </a:spcAft>
            </a:pPr>
            <a:r>
              <a:rPr lang="en-GB" sz="900" dirty="0">
                <a:latin typeface="Arial" panose="020B0604020202020204" pitchFamily="34" charset="0"/>
                <a:cs typeface="Arial" panose="020B0604020202020204" pitchFamily="34" charset="0"/>
              </a:rPr>
              <a:t>All materials checked by Dr Scott Wildman, Dr Cleopatra Branch, Jerome Durodie and Andrew Lea, Medway School of Pharmacy, Anson Building, Central Avenue, Chatham Maritime, Chatham, Kent. ME4 4TB.</a:t>
            </a:r>
          </a:p>
          <a:p>
            <a:pPr>
              <a:spcAft>
                <a:spcPts val="653"/>
              </a:spcAft>
            </a:pPr>
            <a:r>
              <a:rPr lang="en-GB" sz="900" dirty="0">
                <a:latin typeface="Arial" panose="020B0604020202020204" pitchFamily="34" charset="0"/>
                <a:cs typeface="Arial" panose="020B0604020202020204" pitchFamily="34" charset="0"/>
              </a:rPr>
              <a:t>This leaflet has been produced in conjunction with sigma Mathematics Support Centre </a:t>
            </a:r>
          </a:p>
        </p:txBody>
      </p:sp>
      <p:pic>
        <p:nvPicPr>
          <p:cNvPr id="36" name="Picture 17" descr="http://www.coventry.ac.uk/Global/03%20Study%20section%20assets/Student%20support/academic%20support/Sigma%20Network%20logo.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72068" y="5537167"/>
            <a:ext cx="1255824" cy="500234"/>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0" descr="Image result for creative commons licens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34381" y="5624105"/>
            <a:ext cx="954867" cy="341342"/>
          </a:xfrm>
          <a:prstGeom prst="rect">
            <a:avLst/>
          </a:prstGeom>
          <a:noFill/>
          <a:extLst>
            <a:ext uri="{909E8E84-426E-40DD-AFC4-6F175D3DCCD1}">
              <a14:hiddenFill xmlns:a14="http://schemas.microsoft.com/office/drawing/2010/main">
                <a:solidFill>
                  <a:srgbClr val="FFFFFF"/>
                </a:solidFill>
              </a14:hiddenFill>
            </a:ext>
          </a:extLst>
        </p:spPr>
      </p:pic>
      <p:sp>
        <p:nvSpPr>
          <p:cNvPr id="38" name="Rectangle 37">
            <a:extLst>
              <a:ext uri="{FF2B5EF4-FFF2-40B4-BE49-F238E27FC236}">
                <a16:creationId xmlns:a16="http://schemas.microsoft.com/office/drawing/2014/main" id="{9A33DF4F-0EB2-1235-62FC-612661A11664}"/>
              </a:ext>
            </a:extLst>
          </p:cNvPr>
          <p:cNvSpPr/>
          <p:nvPr/>
        </p:nvSpPr>
        <p:spPr>
          <a:xfrm>
            <a:off x="74633" y="6319589"/>
            <a:ext cx="3245172" cy="254425"/>
          </a:xfrm>
          <a:prstGeom prst="rect">
            <a:avLst/>
          </a:prstGeom>
        </p:spPr>
        <p:txBody>
          <a:bodyPr wrap="none" lIns="99562" tIns="49782" rIns="99562" bIns="49782">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653"/>
              </a:spcBef>
              <a:spcAft>
                <a:spcPts val="653"/>
              </a:spcAft>
            </a:pPr>
            <a:r>
              <a:rPr lang="en-GB" sz="1000" b="1" dirty="0">
                <a:solidFill>
                  <a:schemeClr val="tx2">
                    <a:lumMod val="75000"/>
                  </a:schemeClr>
                </a:solidFill>
                <a:latin typeface="Arial" panose="020B0604020202020204" pitchFamily="34" charset="0"/>
                <a:cs typeface="Arial" panose="020B0604020202020204" pitchFamily="34" charset="0"/>
              </a:rPr>
              <a:t>www.kent.ac.uk/student-learning-advisory-service</a:t>
            </a:r>
          </a:p>
        </p:txBody>
      </p:sp>
    </p:spTree>
    <p:extLst>
      <p:ext uri="{BB962C8B-B14F-4D97-AF65-F5344CB8AC3E}">
        <p14:creationId xmlns:p14="http://schemas.microsoft.com/office/powerpoint/2010/main" val="383148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8942614"/>
              </p:ext>
            </p:extLst>
          </p:nvPr>
        </p:nvGraphicFramePr>
        <p:xfrm>
          <a:off x="127397" y="90932"/>
          <a:ext cx="3371849" cy="1226820"/>
        </p:xfrm>
        <a:graphic>
          <a:graphicData uri="http://schemas.openxmlformats.org/drawingml/2006/table">
            <a:tbl>
              <a:tblPr firstRow="1" firstCol="1" bandRow="1">
                <a:tableStyleId>{9D7B26C5-4107-4FEC-AEDC-1716B250A1EF}</a:tableStyleId>
              </a:tblPr>
              <a:tblGrid>
                <a:gridCol w="1457578">
                  <a:extLst>
                    <a:ext uri="{9D8B030D-6E8A-4147-A177-3AD203B41FA5}">
                      <a16:colId xmlns:a16="http://schemas.microsoft.com/office/drawing/2014/main" val="20000"/>
                    </a:ext>
                  </a:extLst>
                </a:gridCol>
                <a:gridCol w="331849">
                  <a:extLst>
                    <a:ext uri="{9D8B030D-6E8A-4147-A177-3AD203B41FA5}">
                      <a16:colId xmlns:a16="http://schemas.microsoft.com/office/drawing/2014/main" val="20001"/>
                    </a:ext>
                  </a:extLst>
                </a:gridCol>
                <a:gridCol w="1582422">
                  <a:extLst>
                    <a:ext uri="{9D8B030D-6E8A-4147-A177-3AD203B41FA5}">
                      <a16:colId xmlns:a16="http://schemas.microsoft.com/office/drawing/2014/main" val="20002"/>
                    </a:ext>
                  </a:extLst>
                </a:gridCol>
              </a:tblGrid>
              <a:tr h="175260">
                <a:tc gridSpan="3">
                  <a:txBody>
                    <a:bodyPr/>
                    <a:lstStyle/>
                    <a:p>
                      <a:pPr marL="0" algn="l" defTabSz="994761" rtl="0" eaLnBrk="1" latinLnBrk="0" hangingPunct="1">
                        <a:lnSpc>
                          <a:spcPct val="115000"/>
                        </a:lnSpc>
                        <a:spcAft>
                          <a:spcPts val="0"/>
                        </a:spcAft>
                      </a:pPr>
                      <a:r>
                        <a:rPr lang="en-GB" sz="1000" b="1" kern="1200" dirty="0">
                          <a:solidFill>
                            <a:schemeClr val="tx1"/>
                          </a:solidFill>
                          <a:effectLst/>
                          <a:latin typeface="Arial" panose="020B0604020202020204" pitchFamily="34" charset="0"/>
                          <a:ea typeface="+mn-ea"/>
                          <a:cs typeface="Arial" panose="020B0604020202020204" pitchFamily="34" charset="0"/>
                        </a:rPr>
                        <a:t>Corresponding units – volume/mass*</a:t>
                      </a:r>
                    </a:p>
                  </a:txBody>
                  <a:tcPr marL="68581" marR="685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175260">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1 ng (</a:t>
                      </a:r>
                      <a:r>
                        <a:rPr lang="en-GB" sz="1000" b="0" dirty="0" err="1">
                          <a:effectLst/>
                          <a:latin typeface="Arial" panose="020B0604020202020204" pitchFamily="34" charset="0"/>
                          <a:cs typeface="Arial" panose="020B0604020202020204" pitchFamily="34" charset="0"/>
                        </a:rPr>
                        <a:t>nanogram</a:t>
                      </a:r>
                      <a:r>
                        <a:rPr lang="en-GB" sz="1000" b="0" dirty="0">
                          <a:effectLst/>
                          <a:latin typeface="Arial" panose="020B0604020202020204" pitchFamily="34" charset="0"/>
                          <a:cs typeface="Arial" panose="020B0604020202020204" pitchFamily="34" charset="0"/>
                        </a:rPr>
                        <a:t>)</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b="0" dirty="0">
                          <a:effectLst/>
                          <a:latin typeface="Arial" panose="020B0604020202020204" pitchFamily="34" charset="0"/>
                          <a:ea typeface="SimSun"/>
                          <a:cs typeface="Arial" panose="020B0604020202020204" pitchFamily="34" charset="0"/>
                          <a:sym typeface="Wingdings 3"/>
                        </a:rPr>
                        <a:t></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1 </a:t>
                      </a:r>
                      <a:r>
                        <a:rPr lang="en-GB" sz="1000" b="0" dirty="0" err="1">
                          <a:effectLst/>
                          <a:latin typeface="Arial" panose="020B0604020202020204" pitchFamily="34" charset="0"/>
                          <a:cs typeface="Arial" panose="020B0604020202020204" pitchFamily="34" charset="0"/>
                        </a:rPr>
                        <a:t>pL</a:t>
                      </a:r>
                      <a:r>
                        <a:rPr lang="en-GB" sz="1000" b="0" dirty="0">
                          <a:effectLst/>
                          <a:latin typeface="Arial" panose="020B0604020202020204" pitchFamily="34" charset="0"/>
                          <a:cs typeface="Arial" panose="020B0604020202020204" pitchFamily="34" charset="0"/>
                        </a:rPr>
                        <a:t> (</a:t>
                      </a:r>
                      <a:r>
                        <a:rPr lang="en-GB" sz="1000" b="0" dirty="0" err="1">
                          <a:effectLst/>
                          <a:latin typeface="Arial" panose="020B0604020202020204" pitchFamily="34" charset="0"/>
                          <a:cs typeface="Arial" panose="020B0604020202020204" pitchFamily="34" charset="0"/>
                        </a:rPr>
                        <a:t>picolitre</a:t>
                      </a:r>
                      <a:r>
                        <a:rPr lang="en-GB" sz="1000" b="0" dirty="0">
                          <a:effectLst/>
                          <a:latin typeface="Arial" panose="020B0604020202020204" pitchFamily="34" charset="0"/>
                          <a:cs typeface="Arial" panose="020B0604020202020204" pitchFamily="34" charset="0"/>
                        </a:rPr>
                        <a:t>)</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75260">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1 mcg (microgram)</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94761" rtl="0" eaLnBrk="1" fontAlgn="auto" latinLnBrk="0" hangingPunct="1">
                        <a:lnSpc>
                          <a:spcPct val="115000"/>
                        </a:lnSpc>
                        <a:spcBef>
                          <a:spcPts val="0"/>
                        </a:spcBef>
                        <a:spcAft>
                          <a:spcPts val="0"/>
                        </a:spcAft>
                        <a:buClrTx/>
                        <a:buSzTx/>
                        <a:buFontTx/>
                        <a:buNone/>
                        <a:tabLst/>
                        <a:defRPr/>
                      </a:pPr>
                      <a:r>
                        <a:rPr lang="en-GB" sz="1000" b="0" dirty="0">
                          <a:effectLst/>
                          <a:latin typeface="Arial" panose="020B0604020202020204" pitchFamily="34" charset="0"/>
                          <a:ea typeface="SimSun"/>
                          <a:cs typeface="Arial" panose="020B0604020202020204" pitchFamily="34" charset="0"/>
                          <a:sym typeface="Wingdings 3"/>
                        </a:rPr>
                        <a:t></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1 </a:t>
                      </a:r>
                      <a:r>
                        <a:rPr lang="en-GB" sz="1000" b="0" dirty="0" err="1">
                          <a:effectLst/>
                          <a:latin typeface="Arial" panose="020B0604020202020204" pitchFamily="34" charset="0"/>
                          <a:cs typeface="Arial" panose="020B0604020202020204" pitchFamily="34" charset="0"/>
                        </a:rPr>
                        <a:t>nL</a:t>
                      </a:r>
                      <a:r>
                        <a:rPr lang="en-GB" sz="1000" b="0" dirty="0">
                          <a:effectLst/>
                          <a:latin typeface="Arial" panose="020B0604020202020204" pitchFamily="34" charset="0"/>
                          <a:cs typeface="Arial" panose="020B0604020202020204" pitchFamily="34" charset="0"/>
                        </a:rPr>
                        <a:t> (</a:t>
                      </a:r>
                      <a:r>
                        <a:rPr lang="en-GB" sz="1000" b="0" dirty="0" err="1">
                          <a:effectLst/>
                          <a:latin typeface="Arial" panose="020B0604020202020204" pitchFamily="34" charset="0"/>
                          <a:cs typeface="Arial" panose="020B0604020202020204" pitchFamily="34" charset="0"/>
                        </a:rPr>
                        <a:t>nanolitre</a:t>
                      </a:r>
                      <a:r>
                        <a:rPr lang="en-GB" sz="1000" b="0" dirty="0">
                          <a:effectLst/>
                          <a:latin typeface="Arial" panose="020B0604020202020204" pitchFamily="34" charset="0"/>
                          <a:cs typeface="Arial" panose="020B0604020202020204" pitchFamily="34" charset="0"/>
                        </a:rPr>
                        <a:t>)</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75260">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1 mg (milligram)</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94761" rtl="0" eaLnBrk="1" fontAlgn="auto" latinLnBrk="0" hangingPunct="1">
                        <a:lnSpc>
                          <a:spcPct val="115000"/>
                        </a:lnSpc>
                        <a:spcBef>
                          <a:spcPts val="0"/>
                        </a:spcBef>
                        <a:spcAft>
                          <a:spcPts val="0"/>
                        </a:spcAft>
                        <a:buClrTx/>
                        <a:buSzTx/>
                        <a:buFontTx/>
                        <a:buNone/>
                        <a:tabLst/>
                        <a:defRPr/>
                      </a:pPr>
                      <a:r>
                        <a:rPr lang="en-GB" sz="1000" b="0" dirty="0">
                          <a:effectLst/>
                          <a:latin typeface="Arial" panose="020B0604020202020204" pitchFamily="34" charset="0"/>
                          <a:ea typeface="SimSun"/>
                          <a:cs typeface="Arial" panose="020B0604020202020204" pitchFamily="34" charset="0"/>
                          <a:sym typeface="Wingdings 3"/>
                        </a:rPr>
                        <a:t></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1 </a:t>
                      </a:r>
                      <a:r>
                        <a:rPr lang="en-GB" sz="1000" b="0" dirty="0" err="1">
                          <a:effectLst/>
                          <a:latin typeface="Arial" panose="020B0604020202020204" pitchFamily="34" charset="0"/>
                          <a:cs typeface="Arial" panose="020B0604020202020204" pitchFamily="34" charset="0"/>
                        </a:rPr>
                        <a:t>mcL</a:t>
                      </a:r>
                      <a:r>
                        <a:rPr lang="en-GB" sz="1000" b="0" dirty="0">
                          <a:effectLst/>
                          <a:latin typeface="Arial" panose="020B0604020202020204" pitchFamily="34" charset="0"/>
                          <a:cs typeface="Arial" panose="020B0604020202020204" pitchFamily="34" charset="0"/>
                        </a:rPr>
                        <a:t> (</a:t>
                      </a:r>
                      <a:r>
                        <a:rPr lang="en-GB" sz="1000" b="0" dirty="0" err="1">
                          <a:effectLst/>
                          <a:latin typeface="Arial" panose="020B0604020202020204" pitchFamily="34" charset="0"/>
                          <a:cs typeface="Arial" panose="020B0604020202020204" pitchFamily="34" charset="0"/>
                        </a:rPr>
                        <a:t>microlitre</a:t>
                      </a:r>
                      <a:r>
                        <a:rPr lang="en-GB" sz="1000" b="0" dirty="0">
                          <a:effectLst/>
                          <a:latin typeface="Arial" panose="020B0604020202020204" pitchFamily="34" charset="0"/>
                          <a:cs typeface="Arial" panose="020B0604020202020204" pitchFamily="34" charset="0"/>
                        </a:rPr>
                        <a:t>)</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75260">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1 g (gram)</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94761" rtl="0" eaLnBrk="1" fontAlgn="auto" latinLnBrk="0" hangingPunct="1">
                        <a:lnSpc>
                          <a:spcPct val="115000"/>
                        </a:lnSpc>
                        <a:spcBef>
                          <a:spcPts val="0"/>
                        </a:spcBef>
                        <a:spcAft>
                          <a:spcPts val="0"/>
                        </a:spcAft>
                        <a:buClrTx/>
                        <a:buSzTx/>
                        <a:buFontTx/>
                        <a:buNone/>
                        <a:tabLst/>
                        <a:defRPr/>
                      </a:pPr>
                      <a:r>
                        <a:rPr lang="en-GB" sz="1000" b="0" dirty="0">
                          <a:effectLst/>
                          <a:latin typeface="Arial" panose="020B0604020202020204" pitchFamily="34" charset="0"/>
                          <a:ea typeface="SimSun"/>
                          <a:cs typeface="Arial" panose="020B0604020202020204" pitchFamily="34" charset="0"/>
                          <a:sym typeface="Wingdings 3"/>
                        </a:rPr>
                        <a:t></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1 mL (millilitre)</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75260">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1 kg (kilogram)</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94761" rtl="0" eaLnBrk="1" fontAlgn="auto" latinLnBrk="0" hangingPunct="1">
                        <a:lnSpc>
                          <a:spcPct val="115000"/>
                        </a:lnSpc>
                        <a:spcBef>
                          <a:spcPts val="0"/>
                        </a:spcBef>
                        <a:spcAft>
                          <a:spcPts val="0"/>
                        </a:spcAft>
                        <a:buClrTx/>
                        <a:buSzTx/>
                        <a:buFontTx/>
                        <a:buNone/>
                        <a:tabLst/>
                        <a:defRPr/>
                      </a:pPr>
                      <a:r>
                        <a:rPr lang="en-GB" sz="1000" b="0" dirty="0">
                          <a:effectLst/>
                          <a:latin typeface="Arial" panose="020B0604020202020204" pitchFamily="34" charset="0"/>
                          <a:ea typeface="SimSun"/>
                          <a:cs typeface="Arial" panose="020B0604020202020204" pitchFamily="34" charset="0"/>
                          <a:sym typeface="Wingdings 3"/>
                        </a:rPr>
                        <a:t></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1 L (litre)*</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75260">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1 t (tonne)</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94761" rtl="0" eaLnBrk="1" fontAlgn="auto" latinLnBrk="0" hangingPunct="1">
                        <a:lnSpc>
                          <a:spcPct val="115000"/>
                        </a:lnSpc>
                        <a:spcBef>
                          <a:spcPts val="0"/>
                        </a:spcBef>
                        <a:spcAft>
                          <a:spcPts val="0"/>
                        </a:spcAft>
                        <a:buClrTx/>
                        <a:buSzTx/>
                        <a:buFontTx/>
                        <a:buNone/>
                        <a:tabLst/>
                        <a:defRPr/>
                      </a:pPr>
                      <a:r>
                        <a:rPr lang="en-GB" sz="1000" b="0" dirty="0">
                          <a:effectLst/>
                          <a:latin typeface="Arial" panose="020B0604020202020204" pitchFamily="34" charset="0"/>
                          <a:ea typeface="SimSun"/>
                          <a:cs typeface="Arial" panose="020B0604020202020204" pitchFamily="34" charset="0"/>
                          <a:sym typeface="Wingdings 3"/>
                        </a:rPr>
                        <a:t></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1 m</a:t>
                      </a:r>
                      <a:r>
                        <a:rPr lang="en-GB" sz="1000" b="0" baseline="30000" dirty="0">
                          <a:effectLst/>
                          <a:latin typeface="Arial" panose="020B0604020202020204" pitchFamily="34" charset="0"/>
                          <a:cs typeface="Arial" panose="020B0604020202020204" pitchFamily="34" charset="0"/>
                        </a:rPr>
                        <a:t>3 </a:t>
                      </a:r>
                      <a:r>
                        <a:rPr lang="en-GB" sz="1000" b="0" baseline="0" dirty="0">
                          <a:effectLst/>
                          <a:latin typeface="Arial" panose="020B0604020202020204" pitchFamily="34" charset="0"/>
                          <a:cs typeface="Arial" panose="020B0604020202020204" pitchFamily="34" charset="0"/>
                        </a:rPr>
                        <a:t>(cubic metre)</a:t>
                      </a:r>
                      <a:endParaRPr lang="en-GB" sz="1000" b="0" baseline="0" dirty="0">
                        <a:effectLst/>
                        <a:latin typeface="Arial" panose="020B0604020202020204" pitchFamily="34" charset="0"/>
                        <a:ea typeface="SimSun"/>
                        <a:cs typeface="Arial" panose="020B0604020202020204" pitchFamily="34" charset="0"/>
                      </a:endParaRPr>
                    </a:p>
                  </a:txBody>
                  <a:tcPr marL="68581" marR="6858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
        <p:nvSpPr>
          <p:cNvPr id="5" name="Rectangle 4"/>
          <p:cNvSpPr/>
          <p:nvPr/>
        </p:nvSpPr>
        <p:spPr>
          <a:xfrm>
            <a:off x="128984" y="1285314"/>
            <a:ext cx="2940050" cy="246215"/>
          </a:xfrm>
          <a:prstGeom prst="rect">
            <a:avLst/>
          </a:prstGeom>
        </p:spPr>
        <p:txBody>
          <a:bodyPr wrap="square" lIns="91428" tIns="45714" rIns="91428" bIns="45714">
            <a:spAutoFit/>
          </a:bodyPr>
          <a:lstStyle/>
          <a:p>
            <a:r>
              <a:rPr lang="en-GB" sz="1000" dirty="0">
                <a:latin typeface="Arial" panose="020B0604020202020204" pitchFamily="34" charset="0"/>
                <a:cs typeface="Arial" panose="020B0604020202020204" pitchFamily="34" charset="0"/>
              </a:rPr>
              <a:t>* Density of water (at 4°C) is </a:t>
            </a:r>
            <a:r>
              <a:rPr lang="en-GB" sz="1000" dirty="0"/>
              <a:t>≈</a:t>
            </a:r>
            <a:r>
              <a:rPr lang="en-GB" sz="1000" dirty="0">
                <a:latin typeface="Arial" panose="020B0604020202020204" pitchFamily="34" charset="0"/>
                <a:cs typeface="Arial" panose="020B0604020202020204" pitchFamily="34" charset="0"/>
              </a:rPr>
              <a:t>1kg/L (1g/mL)</a:t>
            </a:r>
          </a:p>
        </p:txBody>
      </p:sp>
      <p:graphicFrame>
        <p:nvGraphicFramePr>
          <p:cNvPr id="6" name="Table 5"/>
          <p:cNvGraphicFramePr>
            <a:graphicFrameLocks noGrp="1"/>
          </p:cNvGraphicFramePr>
          <p:nvPr>
            <p:extLst>
              <p:ext uri="{D42A27DB-BD31-4B8C-83A1-F6EECF244321}">
                <p14:modId xmlns:p14="http://schemas.microsoft.com/office/powerpoint/2010/main" val="45120921"/>
              </p:ext>
            </p:extLst>
          </p:nvPr>
        </p:nvGraphicFramePr>
        <p:xfrm>
          <a:off x="127398" y="1567941"/>
          <a:ext cx="3371848" cy="2453640"/>
        </p:xfrm>
        <a:graphic>
          <a:graphicData uri="http://schemas.openxmlformats.org/drawingml/2006/table">
            <a:tbl>
              <a:tblPr firstRow="1" firstCol="1" bandRow="1">
                <a:tableStyleId>{9D7B26C5-4107-4FEC-AEDC-1716B250A1EF}</a:tableStyleId>
              </a:tblPr>
              <a:tblGrid>
                <a:gridCol w="1107975">
                  <a:extLst>
                    <a:ext uri="{9D8B030D-6E8A-4147-A177-3AD203B41FA5}">
                      <a16:colId xmlns:a16="http://schemas.microsoft.com/office/drawing/2014/main" val="20000"/>
                    </a:ext>
                  </a:extLst>
                </a:gridCol>
                <a:gridCol w="1575563">
                  <a:extLst>
                    <a:ext uri="{9D8B030D-6E8A-4147-A177-3AD203B41FA5}">
                      <a16:colId xmlns:a16="http://schemas.microsoft.com/office/drawing/2014/main" val="20001"/>
                    </a:ext>
                  </a:extLst>
                </a:gridCol>
                <a:gridCol w="688310">
                  <a:extLst>
                    <a:ext uri="{9D8B030D-6E8A-4147-A177-3AD203B41FA5}">
                      <a16:colId xmlns:a16="http://schemas.microsoft.com/office/drawing/2014/main" val="20002"/>
                    </a:ext>
                  </a:extLst>
                </a:gridCol>
              </a:tblGrid>
              <a:tr h="175260">
                <a:tc gridSpan="3">
                  <a:txBody>
                    <a:bodyPr/>
                    <a:lstStyle/>
                    <a:p>
                      <a:pPr>
                        <a:lnSpc>
                          <a:spcPct val="115000"/>
                        </a:lnSpc>
                        <a:spcAft>
                          <a:spcPts val="0"/>
                        </a:spcAft>
                      </a:pPr>
                      <a:endParaRPr lang="en-GB" sz="1000" dirty="0">
                        <a:effectLst/>
                        <a:latin typeface="Arial" panose="020B0604020202020204" pitchFamily="34" charset="0"/>
                        <a:ea typeface="SimSun"/>
                        <a:cs typeface="Arial" panose="020B0604020202020204" pitchFamily="34" charset="0"/>
                      </a:endParaRPr>
                    </a:p>
                  </a:txBody>
                  <a:tcPr marL="68581" marR="68581" marT="0" marB="0">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175260">
                <a:tc>
                  <a:txBody>
                    <a:bodyPr/>
                    <a:lstStyle/>
                    <a:p>
                      <a:pPr>
                        <a:lnSpc>
                          <a:spcPct val="115000"/>
                        </a:lnSpc>
                        <a:spcAft>
                          <a:spcPts val="0"/>
                        </a:spcAft>
                      </a:pPr>
                      <a:r>
                        <a:rPr lang="en-GB" sz="1000" b="0" dirty="0" err="1">
                          <a:effectLst/>
                          <a:latin typeface="Arial" panose="020B0604020202020204" pitchFamily="34" charset="0"/>
                          <a:cs typeface="Arial" panose="020B0604020202020204" pitchFamily="34" charset="0"/>
                        </a:rPr>
                        <a:t>tera</a:t>
                      </a:r>
                      <a:r>
                        <a:rPr lang="en-GB" sz="1000" b="0" dirty="0">
                          <a:effectLst/>
                          <a:latin typeface="Arial" panose="020B0604020202020204" pitchFamily="34" charset="0"/>
                          <a:cs typeface="Arial" panose="020B0604020202020204" pitchFamily="34" charset="0"/>
                        </a:rPr>
                        <a:t> (T)</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a:effectLst/>
                          <a:latin typeface="Arial" panose="020B0604020202020204" pitchFamily="34" charset="0"/>
                          <a:cs typeface="Arial" panose="020B0604020202020204" pitchFamily="34" charset="0"/>
                        </a:rPr>
                        <a:t>1,000,000,000,000</a:t>
                      </a:r>
                      <a:endParaRPr lang="en-GB" sz="1000" b="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a:effectLst/>
                          <a:latin typeface="Arial" panose="020B0604020202020204" pitchFamily="34" charset="0"/>
                          <a:cs typeface="Arial" panose="020B0604020202020204" pitchFamily="34" charset="0"/>
                        </a:rPr>
                        <a:t>10</a:t>
                      </a:r>
                      <a:r>
                        <a:rPr lang="en-GB" sz="1000" b="0" baseline="30000">
                          <a:effectLst/>
                          <a:latin typeface="Arial" panose="020B0604020202020204" pitchFamily="34" charset="0"/>
                          <a:cs typeface="Arial" panose="020B0604020202020204" pitchFamily="34" charset="0"/>
                        </a:rPr>
                        <a:t>12</a:t>
                      </a:r>
                      <a:endParaRPr lang="en-GB" sz="1000" b="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5260">
                <a:tc>
                  <a:txBody>
                    <a:bodyPr/>
                    <a:lstStyle/>
                    <a:p>
                      <a:pPr>
                        <a:lnSpc>
                          <a:spcPct val="115000"/>
                        </a:lnSpc>
                        <a:spcAft>
                          <a:spcPts val="0"/>
                        </a:spcAft>
                      </a:pPr>
                      <a:r>
                        <a:rPr lang="en-GB" sz="1000" b="0" dirty="0" err="1">
                          <a:effectLst/>
                          <a:latin typeface="Arial" panose="020B0604020202020204" pitchFamily="34" charset="0"/>
                          <a:cs typeface="Arial" panose="020B0604020202020204" pitchFamily="34" charset="0"/>
                        </a:rPr>
                        <a:t>giga</a:t>
                      </a:r>
                      <a:r>
                        <a:rPr lang="en-GB" sz="1000" b="0" dirty="0">
                          <a:effectLst/>
                          <a:latin typeface="Arial" panose="020B0604020202020204" pitchFamily="34" charset="0"/>
                          <a:cs typeface="Arial" panose="020B0604020202020204" pitchFamily="34" charset="0"/>
                        </a:rPr>
                        <a:t> (G)</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a:effectLst/>
                          <a:latin typeface="Arial" panose="020B0604020202020204" pitchFamily="34" charset="0"/>
                          <a:cs typeface="Arial" panose="020B0604020202020204" pitchFamily="34" charset="0"/>
                        </a:rPr>
                        <a:t>1,000,000,000</a:t>
                      </a:r>
                      <a:endParaRPr lang="en-GB" sz="1000" b="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a:effectLst/>
                          <a:latin typeface="Arial" panose="020B0604020202020204" pitchFamily="34" charset="0"/>
                          <a:cs typeface="Arial" panose="020B0604020202020204" pitchFamily="34" charset="0"/>
                        </a:rPr>
                        <a:t>10</a:t>
                      </a:r>
                      <a:r>
                        <a:rPr lang="en-GB" sz="1000" b="0" baseline="30000">
                          <a:effectLst/>
                          <a:latin typeface="Arial" panose="020B0604020202020204" pitchFamily="34" charset="0"/>
                          <a:cs typeface="Arial" panose="020B0604020202020204" pitchFamily="34" charset="0"/>
                        </a:rPr>
                        <a:t>9</a:t>
                      </a:r>
                      <a:endParaRPr lang="en-GB" sz="1000" b="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5260">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mega (M)</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a:effectLst/>
                          <a:latin typeface="Arial" panose="020B0604020202020204" pitchFamily="34" charset="0"/>
                          <a:cs typeface="Arial" panose="020B0604020202020204" pitchFamily="34" charset="0"/>
                        </a:rPr>
                        <a:t>1,000,000</a:t>
                      </a:r>
                      <a:endParaRPr lang="en-GB" sz="1000" b="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a:effectLst/>
                          <a:latin typeface="Arial" panose="020B0604020202020204" pitchFamily="34" charset="0"/>
                          <a:cs typeface="Arial" panose="020B0604020202020204" pitchFamily="34" charset="0"/>
                        </a:rPr>
                        <a:t>10</a:t>
                      </a:r>
                      <a:r>
                        <a:rPr lang="en-GB" sz="1000" b="0" baseline="30000">
                          <a:effectLst/>
                          <a:latin typeface="Arial" panose="020B0604020202020204" pitchFamily="34" charset="0"/>
                          <a:cs typeface="Arial" panose="020B0604020202020204" pitchFamily="34" charset="0"/>
                        </a:rPr>
                        <a:t>6</a:t>
                      </a:r>
                      <a:endParaRPr lang="en-GB" sz="1000" b="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75260">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kilo (k)</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1,000</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a:effectLst/>
                          <a:latin typeface="Arial" panose="020B0604020202020204" pitchFamily="34" charset="0"/>
                          <a:cs typeface="Arial" panose="020B0604020202020204" pitchFamily="34" charset="0"/>
                        </a:rPr>
                        <a:t>10</a:t>
                      </a:r>
                      <a:r>
                        <a:rPr lang="en-GB" sz="1000" b="0" baseline="30000">
                          <a:effectLst/>
                          <a:latin typeface="Arial" panose="020B0604020202020204" pitchFamily="34" charset="0"/>
                          <a:cs typeface="Arial" panose="020B0604020202020204" pitchFamily="34" charset="0"/>
                        </a:rPr>
                        <a:t>3</a:t>
                      </a:r>
                      <a:endParaRPr lang="en-GB" sz="1000" b="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75260">
                <a:tc>
                  <a:txBody>
                    <a:bodyPr/>
                    <a:lstStyle/>
                    <a:p>
                      <a:pPr>
                        <a:lnSpc>
                          <a:spcPct val="115000"/>
                        </a:lnSpc>
                        <a:spcAft>
                          <a:spcPts val="0"/>
                        </a:spcAft>
                      </a:pPr>
                      <a:r>
                        <a:rPr lang="en-GB" sz="1000" b="0" dirty="0" err="1">
                          <a:effectLst/>
                          <a:latin typeface="Arial" panose="020B0604020202020204" pitchFamily="34" charset="0"/>
                          <a:cs typeface="Arial" panose="020B0604020202020204" pitchFamily="34" charset="0"/>
                        </a:rPr>
                        <a:t>hecto</a:t>
                      </a:r>
                      <a:r>
                        <a:rPr lang="en-GB" sz="1000" b="0" dirty="0">
                          <a:effectLst/>
                          <a:latin typeface="Arial" panose="020B0604020202020204" pitchFamily="34" charset="0"/>
                          <a:cs typeface="Arial" panose="020B0604020202020204" pitchFamily="34" charset="0"/>
                        </a:rPr>
                        <a:t> (h)</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100</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a:effectLst/>
                          <a:latin typeface="Arial" panose="020B0604020202020204" pitchFamily="34" charset="0"/>
                          <a:cs typeface="Arial" panose="020B0604020202020204" pitchFamily="34" charset="0"/>
                        </a:rPr>
                        <a:t>10</a:t>
                      </a:r>
                      <a:r>
                        <a:rPr lang="en-GB" sz="1000" b="0" baseline="30000">
                          <a:effectLst/>
                          <a:latin typeface="Arial" panose="020B0604020202020204" pitchFamily="34" charset="0"/>
                          <a:cs typeface="Arial" panose="020B0604020202020204" pitchFamily="34" charset="0"/>
                        </a:rPr>
                        <a:t>2</a:t>
                      </a:r>
                      <a:endParaRPr lang="en-GB" sz="1000" b="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75260">
                <a:tc>
                  <a:txBody>
                    <a:bodyPr/>
                    <a:lstStyle/>
                    <a:p>
                      <a:pPr>
                        <a:lnSpc>
                          <a:spcPct val="115000"/>
                        </a:lnSpc>
                        <a:spcAft>
                          <a:spcPts val="0"/>
                        </a:spcAft>
                      </a:pPr>
                      <a:r>
                        <a:rPr lang="en-GB" sz="1000" b="0" dirty="0" err="1">
                          <a:effectLst/>
                          <a:latin typeface="Arial" panose="020B0604020202020204" pitchFamily="34" charset="0"/>
                          <a:cs typeface="Arial" panose="020B0604020202020204" pitchFamily="34" charset="0"/>
                        </a:rPr>
                        <a:t>deca</a:t>
                      </a:r>
                      <a:r>
                        <a:rPr lang="en-GB" sz="1000" b="0" dirty="0">
                          <a:effectLst/>
                          <a:latin typeface="Arial" panose="020B0604020202020204" pitchFamily="34" charset="0"/>
                          <a:cs typeface="Arial" panose="020B0604020202020204" pitchFamily="34" charset="0"/>
                        </a:rPr>
                        <a:t> (da)</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10</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a:effectLst/>
                          <a:latin typeface="Arial" panose="020B0604020202020204" pitchFamily="34" charset="0"/>
                          <a:cs typeface="Arial" panose="020B0604020202020204" pitchFamily="34" charset="0"/>
                        </a:rPr>
                        <a:t>10</a:t>
                      </a:r>
                      <a:r>
                        <a:rPr lang="en-GB" sz="1000" b="0" baseline="30000">
                          <a:effectLst/>
                          <a:latin typeface="Arial" panose="020B0604020202020204" pitchFamily="34" charset="0"/>
                          <a:cs typeface="Arial" panose="020B0604020202020204" pitchFamily="34" charset="0"/>
                        </a:rPr>
                        <a:t>1</a:t>
                      </a:r>
                      <a:endParaRPr lang="en-GB" sz="1000" b="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75260">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base unit</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1</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a:effectLst/>
                          <a:latin typeface="Arial" panose="020B0604020202020204" pitchFamily="34" charset="0"/>
                          <a:cs typeface="Arial" panose="020B0604020202020204" pitchFamily="34" charset="0"/>
                        </a:rPr>
                        <a:t>10</a:t>
                      </a:r>
                      <a:r>
                        <a:rPr lang="en-GB" sz="1000" b="0" baseline="30000">
                          <a:effectLst/>
                          <a:latin typeface="Arial" panose="020B0604020202020204" pitchFamily="34" charset="0"/>
                          <a:cs typeface="Arial" panose="020B0604020202020204" pitchFamily="34" charset="0"/>
                        </a:rPr>
                        <a:t>0</a:t>
                      </a:r>
                      <a:endParaRPr lang="en-GB" sz="1000" b="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75260">
                <a:tc>
                  <a:txBody>
                    <a:bodyPr/>
                    <a:lstStyle/>
                    <a:p>
                      <a:pPr>
                        <a:lnSpc>
                          <a:spcPct val="115000"/>
                        </a:lnSpc>
                        <a:spcAft>
                          <a:spcPts val="0"/>
                        </a:spcAft>
                      </a:pPr>
                      <a:r>
                        <a:rPr lang="en-GB" sz="1000" b="0" dirty="0" err="1">
                          <a:effectLst/>
                          <a:latin typeface="Arial" panose="020B0604020202020204" pitchFamily="34" charset="0"/>
                          <a:cs typeface="Arial" panose="020B0604020202020204" pitchFamily="34" charset="0"/>
                        </a:rPr>
                        <a:t>deci</a:t>
                      </a:r>
                      <a:r>
                        <a:rPr lang="en-GB" sz="1000" b="0" dirty="0">
                          <a:effectLst/>
                          <a:latin typeface="Arial" panose="020B0604020202020204" pitchFamily="34" charset="0"/>
                          <a:cs typeface="Arial" panose="020B0604020202020204" pitchFamily="34" charset="0"/>
                        </a:rPr>
                        <a:t> (d)</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0.1</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a:effectLst/>
                          <a:latin typeface="Arial" panose="020B0604020202020204" pitchFamily="34" charset="0"/>
                          <a:cs typeface="Arial" panose="020B0604020202020204" pitchFamily="34" charset="0"/>
                        </a:rPr>
                        <a:t>10</a:t>
                      </a:r>
                      <a:r>
                        <a:rPr lang="en-GB" sz="1000" b="0" baseline="30000">
                          <a:effectLst/>
                          <a:latin typeface="Arial" panose="020B0604020202020204" pitchFamily="34" charset="0"/>
                          <a:cs typeface="Arial" panose="020B0604020202020204" pitchFamily="34" charset="0"/>
                        </a:rPr>
                        <a:t>-1</a:t>
                      </a:r>
                      <a:endParaRPr lang="en-GB" sz="1000" b="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175260">
                <a:tc>
                  <a:txBody>
                    <a:bodyPr/>
                    <a:lstStyle/>
                    <a:p>
                      <a:pPr>
                        <a:lnSpc>
                          <a:spcPct val="115000"/>
                        </a:lnSpc>
                        <a:spcAft>
                          <a:spcPts val="0"/>
                        </a:spcAft>
                      </a:pPr>
                      <a:r>
                        <a:rPr lang="en-GB" sz="1000" b="0" dirty="0" err="1">
                          <a:effectLst/>
                          <a:latin typeface="Arial" panose="020B0604020202020204" pitchFamily="34" charset="0"/>
                          <a:cs typeface="Arial" panose="020B0604020202020204" pitchFamily="34" charset="0"/>
                        </a:rPr>
                        <a:t>centi</a:t>
                      </a:r>
                      <a:r>
                        <a:rPr lang="en-GB" sz="1000" b="0" dirty="0">
                          <a:effectLst/>
                          <a:latin typeface="Arial" panose="020B0604020202020204" pitchFamily="34" charset="0"/>
                          <a:cs typeface="Arial" panose="020B0604020202020204" pitchFamily="34" charset="0"/>
                        </a:rPr>
                        <a:t> (c)</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0.01</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a:effectLst/>
                          <a:latin typeface="Arial" panose="020B0604020202020204" pitchFamily="34" charset="0"/>
                          <a:cs typeface="Arial" panose="020B0604020202020204" pitchFamily="34" charset="0"/>
                        </a:rPr>
                        <a:t>10</a:t>
                      </a:r>
                      <a:r>
                        <a:rPr lang="en-GB" sz="1000" b="0" baseline="30000">
                          <a:effectLst/>
                          <a:latin typeface="Arial" panose="020B0604020202020204" pitchFamily="34" charset="0"/>
                          <a:cs typeface="Arial" panose="020B0604020202020204" pitchFamily="34" charset="0"/>
                        </a:rPr>
                        <a:t>-2</a:t>
                      </a:r>
                      <a:endParaRPr lang="en-GB" sz="1000" b="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175260">
                <a:tc>
                  <a:txBody>
                    <a:bodyPr/>
                    <a:lstStyle/>
                    <a:p>
                      <a:pPr>
                        <a:lnSpc>
                          <a:spcPct val="115000"/>
                        </a:lnSpc>
                        <a:spcAft>
                          <a:spcPts val="0"/>
                        </a:spcAft>
                      </a:pPr>
                      <a:r>
                        <a:rPr lang="en-GB" sz="1000" b="0">
                          <a:effectLst/>
                          <a:latin typeface="Arial" panose="020B0604020202020204" pitchFamily="34" charset="0"/>
                          <a:cs typeface="Arial" panose="020B0604020202020204" pitchFamily="34" charset="0"/>
                        </a:rPr>
                        <a:t>milli (m)</a:t>
                      </a:r>
                      <a:endParaRPr lang="en-GB" sz="1000" b="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dirty="0">
                          <a:effectLst/>
                          <a:latin typeface="Arial" panose="020B0604020202020204" pitchFamily="34" charset="0"/>
                          <a:cs typeface="Arial" panose="020B0604020202020204" pitchFamily="34" charset="0"/>
                        </a:rPr>
                        <a:t>0.001</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0">
                          <a:effectLst/>
                          <a:latin typeface="Arial" panose="020B0604020202020204" pitchFamily="34" charset="0"/>
                          <a:cs typeface="Arial" panose="020B0604020202020204" pitchFamily="34" charset="0"/>
                        </a:rPr>
                        <a:t>10</a:t>
                      </a:r>
                      <a:r>
                        <a:rPr lang="en-GB" sz="1000" b="0" baseline="30000">
                          <a:effectLst/>
                          <a:latin typeface="Arial" panose="020B0604020202020204" pitchFamily="34" charset="0"/>
                          <a:cs typeface="Arial" panose="020B0604020202020204" pitchFamily="34" charset="0"/>
                        </a:rPr>
                        <a:t>-3</a:t>
                      </a:r>
                      <a:endParaRPr lang="en-GB" sz="1000" b="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175260">
                <a:tc>
                  <a:txBody>
                    <a:bodyPr/>
                    <a:lstStyle/>
                    <a:p>
                      <a:pPr>
                        <a:lnSpc>
                          <a:spcPct val="115000"/>
                        </a:lnSpc>
                        <a:spcAft>
                          <a:spcPts val="0"/>
                        </a:spcAft>
                      </a:pPr>
                      <a:r>
                        <a:rPr lang="it-IT" sz="1000" b="0">
                          <a:effectLst/>
                          <a:latin typeface="Arial" panose="020B0604020202020204" pitchFamily="34" charset="0"/>
                          <a:cs typeface="Arial" panose="020B0604020202020204" pitchFamily="34" charset="0"/>
                        </a:rPr>
                        <a:t>micro (mc, µ)  </a:t>
                      </a:r>
                      <a:endParaRPr lang="en-GB" sz="1000" b="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t-IT" sz="1000" b="0" dirty="0">
                          <a:effectLst/>
                          <a:latin typeface="Arial" panose="020B0604020202020204" pitchFamily="34" charset="0"/>
                          <a:cs typeface="Arial" panose="020B0604020202020204" pitchFamily="34" charset="0"/>
                        </a:rPr>
                        <a:t>0.000,001</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t-IT" sz="1000" b="0">
                          <a:effectLst/>
                          <a:latin typeface="Arial" panose="020B0604020202020204" pitchFamily="34" charset="0"/>
                          <a:cs typeface="Arial" panose="020B0604020202020204" pitchFamily="34" charset="0"/>
                        </a:rPr>
                        <a:t>10</a:t>
                      </a:r>
                      <a:r>
                        <a:rPr lang="it-IT" sz="1000" b="0" baseline="30000">
                          <a:effectLst/>
                          <a:latin typeface="Arial" panose="020B0604020202020204" pitchFamily="34" charset="0"/>
                          <a:cs typeface="Arial" panose="020B0604020202020204" pitchFamily="34" charset="0"/>
                        </a:rPr>
                        <a:t>-6</a:t>
                      </a:r>
                      <a:endParaRPr lang="en-GB" sz="1000" b="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175260">
                <a:tc>
                  <a:txBody>
                    <a:bodyPr/>
                    <a:lstStyle/>
                    <a:p>
                      <a:pPr>
                        <a:lnSpc>
                          <a:spcPct val="115000"/>
                        </a:lnSpc>
                        <a:spcAft>
                          <a:spcPts val="0"/>
                        </a:spcAft>
                      </a:pPr>
                      <a:r>
                        <a:rPr lang="it-IT" sz="1000" b="0">
                          <a:effectLst/>
                          <a:latin typeface="Arial" panose="020B0604020202020204" pitchFamily="34" charset="0"/>
                          <a:cs typeface="Arial" panose="020B0604020202020204" pitchFamily="34" charset="0"/>
                        </a:rPr>
                        <a:t>nano (n)</a:t>
                      </a:r>
                      <a:endParaRPr lang="en-GB" sz="1000" b="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t-IT" sz="1000" b="0" dirty="0">
                          <a:effectLst/>
                          <a:latin typeface="Arial" panose="020B0604020202020204" pitchFamily="34" charset="0"/>
                          <a:cs typeface="Arial" panose="020B0604020202020204" pitchFamily="34" charset="0"/>
                        </a:rPr>
                        <a:t>0.000,000,001</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t-IT" sz="1000" b="0" dirty="0">
                          <a:effectLst/>
                          <a:latin typeface="Arial" panose="020B0604020202020204" pitchFamily="34" charset="0"/>
                          <a:cs typeface="Arial" panose="020B0604020202020204" pitchFamily="34" charset="0"/>
                        </a:rPr>
                        <a:t>10</a:t>
                      </a:r>
                      <a:r>
                        <a:rPr lang="it-IT" sz="1000" b="0" baseline="30000" dirty="0">
                          <a:effectLst/>
                          <a:latin typeface="Arial" panose="020B0604020202020204" pitchFamily="34" charset="0"/>
                          <a:cs typeface="Arial" panose="020B0604020202020204" pitchFamily="34" charset="0"/>
                        </a:rPr>
                        <a:t>-9</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175260">
                <a:tc>
                  <a:txBody>
                    <a:bodyPr/>
                    <a:lstStyle/>
                    <a:p>
                      <a:pPr>
                        <a:lnSpc>
                          <a:spcPct val="115000"/>
                        </a:lnSpc>
                        <a:spcAft>
                          <a:spcPts val="0"/>
                        </a:spcAft>
                      </a:pPr>
                      <a:r>
                        <a:rPr lang="it-IT" sz="1000" b="0" dirty="0">
                          <a:effectLst/>
                          <a:latin typeface="Arial" panose="020B0604020202020204" pitchFamily="34" charset="0"/>
                          <a:cs typeface="Arial" panose="020B0604020202020204" pitchFamily="34" charset="0"/>
                        </a:rPr>
                        <a:t>pico(p)</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t-IT" sz="1000" b="0" dirty="0">
                          <a:effectLst/>
                          <a:latin typeface="Arial" panose="020B0604020202020204" pitchFamily="34" charset="0"/>
                          <a:cs typeface="Arial" panose="020B0604020202020204" pitchFamily="34" charset="0"/>
                        </a:rPr>
                        <a:t>0.000,000,000,001</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t-IT" sz="1000" b="0" dirty="0">
                          <a:effectLst/>
                          <a:latin typeface="Arial" panose="020B0604020202020204" pitchFamily="34" charset="0"/>
                          <a:cs typeface="Arial" panose="020B0604020202020204" pitchFamily="34" charset="0"/>
                        </a:rPr>
                        <a:t>10</a:t>
                      </a:r>
                      <a:r>
                        <a:rPr lang="it-IT" sz="1000" b="0" baseline="30000" dirty="0">
                          <a:effectLst/>
                          <a:latin typeface="Arial" panose="020B0604020202020204" pitchFamily="34" charset="0"/>
                          <a:cs typeface="Arial" panose="020B0604020202020204" pitchFamily="34" charset="0"/>
                        </a:rPr>
                        <a:t>-12</a:t>
                      </a:r>
                      <a:endParaRPr lang="en-GB" sz="1000" b="0" dirty="0">
                        <a:effectLst/>
                        <a:latin typeface="Arial" panose="020B0604020202020204" pitchFamily="34" charset="0"/>
                        <a:ea typeface="SimSun"/>
                        <a:cs typeface="Arial" panose="020B0604020202020204"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7" name="TextBox 6"/>
          <p:cNvSpPr txBox="1"/>
          <p:nvPr/>
        </p:nvSpPr>
        <p:spPr>
          <a:xfrm>
            <a:off x="32150" y="4025045"/>
            <a:ext cx="3562351" cy="3452924"/>
          </a:xfrm>
          <a:prstGeom prst="rect">
            <a:avLst/>
          </a:prstGeom>
          <a:noFill/>
        </p:spPr>
        <p:txBody>
          <a:bodyPr wrap="square" lIns="91428" tIns="45714" rIns="91428" bIns="45714" rtlCol="0">
            <a:spAutoFit/>
          </a:bodyPr>
          <a:lstStyle/>
          <a:p>
            <a:pPr>
              <a:spcAft>
                <a:spcPts val="600"/>
              </a:spcAft>
            </a:pPr>
            <a:r>
              <a:rPr lang="en-GB" sz="1000" b="1" u="sng" dirty="0">
                <a:latin typeface="Arial" panose="020B0604020202020204" pitchFamily="34" charset="0"/>
                <a:cs typeface="Arial" panose="020B0604020202020204" pitchFamily="34" charset="0"/>
              </a:rPr>
              <a:t>Strengths of solutions</a:t>
            </a:r>
          </a:p>
          <a:p>
            <a:pPr>
              <a:spcAft>
                <a:spcPts val="600"/>
              </a:spcAft>
            </a:pPr>
            <a:r>
              <a:rPr lang="en-GB" sz="1000" dirty="0">
                <a:latin typeface="Arial" panose="020B0604020202020204" pitchFamily="34" charset="0"/>
                <a:cs typeface="Arial" panose="020B0604020202020204" pitchFamily="34" charset="0"/>
              </a:rPr>
              <a:t>In pharmaceutical science, the strength of a solution or mixture is usually expressed as a ratio of the ingredients:</a:t>
            </a:r>
          </a:p>
          <a:p>
            <a:pPr>
              <a:spcAft>
                <a:spcPts val="600"/>
              </a:spcAft>
            </a:pPr>
            <a:r>
              <a:rPr lang="en-GB" sz="1000" b="1" i="1" dirty="0">
                <a:latin typeface="Arial" panose="020B0604020202020204" pitchFamily="34" charset="0"/>
                <a:cs typeface="Arial" panose="020B0604020202020204" pitchFamily="34" charset="0"/>
              </a:rPr>
              <a:t>1. Percentage Strengths</a:t>
            </a:r>
          </a:p>
          <a:p>
            <a:pPr>
              <a:spcAft>
                <a:spcPts val="600"/>
              </a:spcAft>
            </a:pPr>
            <a:r>
              <a:rPr lang="en-GB" sz="1000" dirty="0">
                <a:latin typeface="Arial" panose="020B0604020202020204" pitchFamily="34" charset="0"/>
                <a:cs typeface="Arial" panose="020B0604020202020204" pitchFamily="34" charset="0"/>
              </a:rPr>
              <a:t>Percentage (%) strengths are fractions derived from the ratio of parts of ingredient per one hundred total parts: </a:t>
            </a:r>
          </a:p>
          <a:p>
            <a:pPr>
              <a:spcAft>
                <a:spcPts val="600"/>
              </a:spcAft>
            </a:pPr>
            <a:endParaRPr lang="en-GB" sz="1000" b="1" dirty="0">
              <a:solidFill>
                <a:prstClr val="black"/>
              </a:solidFill>
              <a:latin typeface="Arial" panose="020B0604020202020204" pitchFamily="34" charset="0"/>
              <a:cs typeface="Arial" panose="020B0604020202020204" pitchFamily="34" charset="0"/>
            </a:endParaRPr>
          </a:p>
          <a:p>
            <a:pPr lvl="0"/>
            <a:endParaRPr lang="en-GB" sz="1000" b="1" dirty="0">
              <a:solidFill>
                <a:prstClr val="black"/>
              </a:solidFill>
              <a:latin typeface="Arial" panose="020B0604020202020204" pitchFamily="34" charset="0"/>
              <a:cs typeface="Arial" panose="020B0604020202020204" pitchFamily="34" charset="0"/>
            </a:endParaRPr>
          </a:p>
          <a:p>
            <a:pPr>
              <a:spcAft>
                <a:spcPts val="600"/>
              </a:spcAft>
            </a:pPr>
            <a:r>
              <a:rPr lang="en-GB" sz="1000" b="1" dirty="0">
                <a:solidFill>
                  <a:prstClr val="black"/>
                </a:solidFill>
                <a:latin typeface="Arial" panose="020B0604020202020204" pitchFamily="34" charset="0"/>
                <a:cs typeface="Arial" panose="020B0604020202020204" pitchFamily="34" charset="0"/>
              </a:rPr>
              <a:t>2. </a:t>
            </a:r>
            <a:r>
              <a:rPr lang="en-GB" sz="1000" b="1" i="1" dirty="0">
                <a:solidFill>
                  <a:prstClr val="black"/>
                </a:solidFill>
                <a:latin typeface="Arial" panose="020B0604020202020204" pitchFamily="34" charset="0"/>
                <a:cs typeface="Arial" panose="020B0604020202020204" pitchFamily="34" charset="0"/>
              </a:rPr>
              <a:t>Ratio Strengths</a:t>
            </a:r>
          </a:p>
          <a:p>
            <a:pPr>
              <a:spcAft>
                <a:spcPts val="600"/>
              </a:spcAft>
            </a:pPr>
            <a:r>
              <a:rPr lang="en-GB" sz="1000" dirty="0">
                <a:solidFill>
                  <a:prstClr val="black"/>
                </a:solidFill>
                <a:latin typeface="Arial" panose="020B0604020202020204" pitchFamily="34" charset="0"/>
                <a:cs typeface="Arial" panose="020B0604020202020204" pitchFamily="34" charset="0"/>
              </a:rPr>
              <a:t>Ratio strengths are fractions derived from the ratio of the  parts of ingredient to the total parts of solution/mixture:</a:t>
            </a:r>
          </a:p>
          <a:p>
            <a:pPr>
              <a:spcAft>
                <a:spcPts val="600"/>
              </a:spcAft>
            </a:pPr>
            <a:endParaRPr lang="en-GB" sz="1000" dirty="0">
              <a:solidFill>
                <a:prstClr val="black"/>
              </a:solidFill>
              <a:latin typeface="Arial" panose="020B0604020202020204" pitchFamily="34" charset="0"/>
              <a:cs typeface="Arial" panose="020B0604020202020204" pitchFamily="34" charset="0"/>
            </a:endParaRPr>
          </a:p>
          <a:p>
            <a:pPr>
              <a:spcAft>
                <a:spcPts val="600"/>
              </a:spcAft>
            </a:pPr>
            <a:endParaRPr lang="en-GB" sz="1000" dirty="0">
              <a:solidFill>
                <a:prstClr val="black"/>
              </a:solidFill>
              <a:latin typeface="Arial" panose="020B0604020202020204" pitchFamily="34" charset="0"/>
              <a:cs typeface="Arial" panose="020B0604020202020204" pitchFamily="34" charset="0"/>
            </a:endParaRPr>
          </a:p>
          <a:p>
            <a:pPr>
              <a:spcAft>
                <a:spcPts val="600"/>
              </a:spcAft>
            </a:pPr>
            <a:r>
              <a:rPr lang="en-GB" sz="1000" dirty="0">
                <a:solidFill>
                  <a:prstClr val="black"/>
                </a:solidFill>
                <a:latin typeface="Arial" panose="020B0604020202020204" pitchFamily="34" charset="0"/>
                <a:cs typeface="Arial" panose="020B0604020202020204" pitchFamily="34" charset="0"/>
              </a:rPr>
              <a:t>Since percentage and ratio strengths can be used with regard to liquids, solids, and combinations of both, the nature of the ingredients (i.e., solid or liquid), and hence the units for calculating quantities, must be specified :</a:t>
            </a:r>
            <a:endParaRPr lang="en-GB" sz="1000" b="1" dirty="0">
              <a:latin typeface="Arial" panose="020B0604020202020204" pitchFamily="34" charset="0"/>
              <a:cs typeface="Arial" panose="020B0604020202020204" pitchFamily="34" charset="0"/>
            </a:endParaRPr>
          </a:p>
        </p:txBody>
      </p:sp>
      <p:sp>
        <p:nvSpPr>
          <p:cNvPr id="8" name="TextBox 7"/>
          <p:cNvSpPr txBox="1"/>
          <p:nvPr/>
        </p:nvSpPr>
        <p:spPr>
          <a:xfrm>
            <a:off x="3594493" y="0"/>
            <a:ext cx="3457583" cy="4093422"/>
          </a:xfrm>
          <a:prstGeom prst="rect">
            <a:avLst/>
          </a:prstGeom>
          <a:noFill/>
        </p:spPr>
        <p:txBody>
          <a:bodyPr wrap="square" lIns="91428" tIns="45714" rIns="91428" bIns="45714" rtlCol="0">
            <a:spAutoFit/>
          </a:bodyPr>
          <a:lstStyle/>
          <a:p>
            <a:endParaRPr lang="en-GB" sz="1000" b="1" i="1" dirty="0">
              <a:latin typeface="Arial" panose="020B0604020202020204" pitchFamily="34" charset="0"/>
              <a:cs typeface="Arial" panose="020B0604020202020204" pitchFamily="34" charset="0"/>
            </a:endParaRPr>
          </a:p>
          <a:p>
            <a:r>
              <a:rPr lang="en-GB" sz="1000" b="1" i="1" dirty="0">
                <a:latin typeface="Arial" panose="020B0604020202020204" pitchFamily="34" charset="0"/>
                <a:cs typeface="Arial" panose="020B0604020202020204" pitchFamily="34" charset="0"/>
              </a:rPr>
              <a:t>v/v</a:t>
            </a:r>
            <a:r>
              <a:rPr lang="en-GB" sz="1000" dirty="0">
                <a:latin typeface="Arial" panose="020B0604020202020204" pitchFamily="34" charset="0"/>
                <a:cs typeface="Arial" panose="020B0604020202020204" pitchFamily="34" charset="0"/>
              </a:rPr>
              <a:t> – volume of a liquid ingredient in a liquid,</a:t>
            </a:r>
          </a:p>
          <a:p>
            <a:pPr>
              <a:spcAft>
                <a:spcPts val="600"/>
              </a:spcAft>
            </a:pPr>
            <a:r>
              <a:rPr lang="en-GB" sz="1000" dirty="0">
                <a:latin typeface="Arial" panose="020B0604020202020204" pitchFamily="34" charset="0"/>
                <a:cs typeface="Arial" panose="020B0604020202020204" pitchFamily="34" charset="0"/>
              </a:rPr>
              <a:t>	…hence, </a:t>
            </a:r>
            <a:r>
              <a:rPr lang="en-GB" sz="1000" i="1" dirty="0">
                <a:latin typeface="Arial" panose="020B0604020202020204" pitchFamily="34" charset="0"/>
                <a:cs typeface="Arial" panose="020B0604020202020204" pitchFamily="34" charset="0"/>
              </a:rPr>
              <a:t>ml/ml, </a:t>
            </a:r>
            <a:r>
              <a:rPr lang="en-GB" sz="1000" i="1" dirty="0" err="1">
                <a:latin typeface="Arial" panose="020B0604020202020204" pitchFamily="34" charset="0"/>
                <a:cs typeface="Arial" panose="020B0604020202020204" pitchFamily="34" charset="0"/>
              </a:rPr>
              <a:t>l,l</a:t>
            </a:r>
            <a:r>
              <a:rPr lang="en-GB" sz="1000" i="1" dirty="0">
                <a:latin typeface="Arial" panose="020B0604020202020204" pitchFamily="34" charset="0"/>
                <a:cs typeface="Arial" panose="020B0604020202020204" pitchFamily="34" charset="0"/>
              </a:rPr>
              <a:t>, </a:t>
            </a:r>
            <a:r>
              <a:rPr lang="en-GB" sz="1000" dirty="0">
                <a:latin typeface="Arial" panose="020B0604020202020204" pitchFamily="34" charset="0"/>
                <a:cs typeface="Arial" panose="020B0604020202020204" pitchFamily="34" charset="0"/>
              </a:rPr>
              <a:t>etc. </a:t>
            </a:r>
          </a:p>
          <a:p>
            <a:r>
              <a:rPr lang="en-GB" sz="1000" b="1" i="1" dirty="0">
                <a:latin typeface="Arial" panose="020B0604020202020204" pitchFamily="34" charset="0"/>
                <a:cs typeface="Arial" panose="020B0604020202020204" pitchFamily="34" charset="0"/>
              </a:rPr>
              <a:t>w/v</a:t>
            </a:r>
            <a:r>
              <a:rPr lang="en-GB" sz="1000" dirty="0">
                <a:latin typeface="Arial" panose="020B0604020202020204" pitchFamily="34" charset="0"/>
                <a:cs typeface="Arial" panose="020B0604020202020204" pitchFamily="34" charset="0"/>
              </a:rPr>
              <a:t> – weight of a solid ingredient in a liquid,</a:t>
            </a:r>
          </a:p>
          <a:p>
            <a:pPr>
              <a:spcAft>
                <a:spcPts val="600"/>
              </a:spcAft>
            </a:pPr>
            <a:r>
              <a:rPr lang="en-GB" sz="1000" dirty="0">
                <a:latin typeface="Arial" panose="020B0604020202020204" pitchFamily="34" charset="0"/>
                <a:cs typeface="Arial" panose="020B0604020202020204" pitchFamily="34" charset="0"/>
              </a:rPr>
              <a:t>	…hence, </a:t>
            </a:r>
            <a:r>
              <a:rPr lang="en-GB" sz="1000" i="1" dirty="0">
                <a:latin typeface="Arial" panose="020B0604020202020204" pitchFamily="34" charset="0"/>
                <a:cs typeface="Arial" panose="020B0604020202020204" pitchFamily="34" charset="0"/>
              </a:rPr>
              <a:t>g/ml, mg/mcl</a:t>
            </a:r>
            <a:r>
              <a:rPr lang="en-GB" sz="1000" dirty="0">
                <a:latin typeface="Arial" panose="020B0604020202020204" pitchFamily="34" charset="0"/>
                <a:cs typeface="Arial" panose="020B0604020202020204" pitchFamily="34" charset="0"/>
              </a:rPr>
              <a:t>, etc.</a:t>
            </a:r>
          </a:p>
          <a:p>
            <a:r>
              <a:rPr lang="en-GB" sz="1000" b="1" i="1" dirty="0">
                <a:latin typeface="Arial" panose="020B0604020202020204" pitchFamily="34" charset="0"/>
                <a:cs typeface="Arial" panose="020B0604020202020204" pitchFamily="34" charset="0"/>
              </a:rPr>
              <a:t>w/w </a:t>
            </a:r>
            <a:r>
              <a:rPr lang="en-GB" sz="1000" dirty="0">
                <a:latin typeface="Arial" panose="020B0604020202020204" pitchFamily="34" charset="0"/>
                <a:cs typeface="Arial" panose="020B0604020202020204" pitchFamily="34" charset="0"/>
              </a:rPr>
              <a:t>– weight of a solid ingredient in a solid, </a:t>
            </a:r>
          </a:p>
          <a:p>
            <a:pPr>
              <a:spcAft>
                <a:spcPts val="600"/>
              </a:spcAft>
            </a:pPr>
            <a:r>
              <a:rPr lang="en-GB" sz="1000" dirty="0">
                <a:latin typeface="Arial" panose="020B0604020202020204" pitchFamily="34" charset="0"/>
                <a:cs typeface="Arial" panose="020B0604020202020204" pitchFamily="34" charset="0"/>
              </a:rPr>
              <a:t>	…hence, </a:t>
            </a:r>
            <a:r>
              <a:rPr lang="en-GB" sz="1000" i="1" dirty="0">
                <a:latin typeface="Arial" panose="020B0604020202020204" pitchFamily="34" charset="0"/>
                <a:cs typeface="Arial" panose="020B0604020202020204" pitchFamily="34" charset="0"/>
              </a:rPr>
              <a:t>g/g, mg/mg</a:t>
            </a:r>
            <a:r>
              <a:rPr lang="en-GB" sz="1000" dirty="0">
                <a:latin typeface="Arial" panose="020B0604020202020204" pitchFamily="34" charset="0"/>
                <a:cs typeface="Arial" panose="020B0604020202020204" pitchFamily="34" charset="0"/>
              </a:rPr>
              <a:t>, etc.</a:t>
            </a:r>
          </a:p>
          <a:p>
            <a:r>
              <a:rPr lang="en-GB" sz="1000" b="1" i="1" dirty="0">
                <a:latin typeface="Arial" panose="020B0604020202020204" pitchFamily="34" charset="0"/>
                <a:cs typeface="Arial" panose="020B0604020202020204" pitchFamily="34" charset="0"/>
              </a:rPr>
              <a:t>v/w</a:t>
            </a:r>
            <a:r>
              <a:rPr lang="en-GB" sz="1000" dirty="0">
                <a:latin typeface="Arial" panose="020B0604020202020204" pitchFamily="34" charset="0"/>
                <a:cs typeface="Arial" panose="020B0604020202020204" pitchFamily="34" charset="0"/>
              </a:rPr>
              <a:t> – volume of a liquid ingredient in a solid,</a:t>
            </a:r>
          </a:p>
          <a:p>
            <a:pPr>
              <a:spcAft>
                <a:spcPts val="600"/>
              </a:spcAft>
            </a:pPr>
            <a:r>
              <a:rPr lang="en-GB" sz="1000" dirty="0">
                <a:latin typeface="Arial" panose="020B0604020202020204" pitchFamily="34" charset="0"/>
                <a:cs typeface="Arial" panose="020B0604020202020204" pitchFamily="34" charset="0"/>
              </a:rPr>
              <a:t>	…hence, </a:t>
            </a:r>
            <a:r>
              <a:rPr lang="en-GB" sz="1000" i="1" dirty="0">
                <a:latin typeface="Arial" panose="020B0604020202020204" pitchFamily="34" charset="0"/>
                <a:cs typeface="Arial" panose="020B0604020202020204" pitchFamily="34" charset="0"/>
              </a:rPr>
              <a:t>ml/g, l/kg</a:t>
            </a:r>
            <a:r>
              <a:rPr lang="en-GB" sz="1000" dirty="0">
                <a:latin typeface="Arial" panose="020B0604020202020204" pitchFamily="34" charset="0"/>
                <a:cs typeface="Arial" panose="020B0604020202020204" pitchFamily="34" charset="0"/>
              </a:rPr>
              <a:t>, etc. </a:t>
            </a:r>
          </a:p>
          <a:p>
            <a:pPr>
              <a:spcAft>
                <a:spcPts val="600"/>
              </a:spcAft>
            </a:pPr>
            <a:r>
              <a:rPr lang="en-GB" sz="1000" dirty="0">
                <a:solidFill>
                  <a:prstClr val="black"/>
                </a:solidFill>
                <a:latin typeface="Arial" panose="020B0604020202020204" pitchFamily="34" charset="0"/>
                <a:cs typeface="Arial" panose="020B0604020202020204" pitchFamily="34" charset="0"/>
              </a:rPr>
              <a:t>NB: As above, percentage and ratio strengths </a:t>
            </a:r>
            <a:r>
              <a:rPr lang="en-GB" sz="1000" b="1" dirty="0">
                <a:solidFill>
                  <a:prstClr val="black"/>
                </a:solidFill>
                <a:latin typeface="Arial" panose="020B0604020202020204" pitchFamily="34" charset="0"/>
                <a:cs typeface="Arial" panose="020B0604020202020204" pitchFamily="34" charset="0"/>
              </a:rPr>
              <a:t>must</a:t>
            </a:r>
            <a:r>
              <a:rPr lang="en-GB" sz="1000" dirty="0">
                <a:solidFill>
                  <a:prstClr val="black"/>
                </a:solidFill>
                <a:latin typeface="Arial" panose="020B0604020202020204" pitchFamily="34" charset="0"/>
                <a:cs typeface="Arial" panose="020B0604020202020204" pitchFamily="34" charset="0"/>
              </a:rPr>
              <a:t> always be expressed in equal/corresponding units of measure.</a:t>
            </a:r>
          </a:p>
          <a:p>
            <a:pPr>
              <a:spcAft>
                <a:spcPts val="600"/>
              </a:spcAft>
            </a:pPr>
            <a:r>
              <a:rPr lang="en-GB" sz="1000" dirty="0">
                <a:solidFill>
                  <a:prstClr val="black"/>
                </a:solidFill>
                <a:latin typeface="Arial" panose="020B0604020202020204" pitchFamily="34" charset="0"/>
                <a:cs typeface="Arial" panose="020B0604020202020204" pitchFamily="34" charset="0"/>
              </a:rPr>
              <a:t>Remember, </a:t>
            </a:r>
            <a:r>
              <a:rPr lang="en-GB" sz="1000" i="1" dirty="0">
                <a:solidFill>
                  <a:prstClr val="black"/>
                </a:solidFill>
                <a:latin typeface="Arial" panose="020B0604020202020204" pitchFamily="34" charset="0"/>
                <a:cs typeface="Arial" panose="020B0604020202020204" pitchFamily="34" charset="0"/>
              </a:rPr>
              <a:t>milli</a:t>
            </a:r>
            <a:r>
              <a:rPr lang="en-GB" sz="1000" dirty="0">
                <a:solidFill>
                  <a:prstClr val="black"/>
                </a:solidFill>
                <a:latin typeface="Arial" panose="020B0604020202020204" pitchFamily="34" charset="0"/>
                <a:cs typeface="Arial" panose="020B0604020202020204" pitchFamily="34" charset="0"/>
              </a:rPr>
              <a:t>litres and </a:t>
            </a:r>
            <a:r>
              <a:rPr lang="en-GB" sz="1000" i="1" dirty="0">
                <a:solidFill>
                  <a:prstClr val="black"/>
                </a:solidFill>
                <a:latin typeface="Arial" panose="020B0604020202020204" pitchFamily="34" charset="0"/>
                <a:cs typeface="Arial" panose="020B0604020202020204" pitchFamily="34" charset="0"/>
              </a:rPr>
              <a:t>milli</a:t>
            </a:r>
            <a:r>
              <a:rPr lang="en-GB" sz="1000" dirty="0">
                <a:solidFill>
                  <a:prstClr val="black"/>
                </a:solidFill>
                <a:latin typeface="Arial" panose="020B0604020202020204" pitchFamily="34" charset="0"/>
                <a:cs typeface="Arial" panose="020B0604020202020204" pitchFamily="34" charset="0"/>
              </a:rPr>
              <a:t>grams </a:t>
            </a:r>
            <a:r>
              <a:rPr lang="en-GB" sz="1000" b="1" dirty="0">
                <a:solidFill>
                  <a:prstClr val="black"/>
                </a:solidFill>
                <a:latin typeface="Arial" panose="020B0604020202020204" pitchFamily="34" charset="0"/>
                <a:cs typeface="Arial" panose="020B0604020202020204" pitchFamily="34" charset="0"/>
              </a:rPr>
              <a:t>do not</a:t>
            </a:r>
            <a:r>
              <a:rPr lang="en-GB" sz="1000" dirty="0">
                <a:solidFill>
                  <a:prstClr val="black"/>
                </a:solidFill>
                <a:latin typeface="Arial" panose="020B0604020202020204" pitchFamily="34" charset="0"/>
                <a:cs typeface="Arial" panose="020B0604020202020204" pitchFamily="34" charset="0"/>
              </a:rPr>
              <a:t> correspond: they are different by a factor of 1000.</a:t>
            </a:r>
          </a:p>
          <a:p>
            <a:pPr>
              <a:spcAft>
                <a:spcPts val="600"/>
              </a:spcAft>
            </a:pPr>
            <a:r>
              <a:rPr lang="en-GB" sz="1000" b="1" dirty="0">
                <a:latin typeface="Arial" panose="020B0604020202020204" pitchFamily="34" charset="0"/>
                <a:cs typeface="Arial" panose="020B0604020202020204" pitchFamily="34" charset="0"/>
              </a:rPr>
              <a:t>3. </a:t>
            </a:r>
            <a:r>
              <a:rPr lang="en-GB" sz="1000" b="1" i="1" dirty="0">
                <a:latin typeface="Arial" panose="020B0604020202020204" pitchFamily="34" charset="0"/>
                <a:cs typeface="Arial" panose="020B0604020202020204" pitchFamily="34" charset="0"/>
              </a:rPr>
              <a:t>Amount Strengths</a:t>
            </a:r>
          </a:p>
          <a:p>
            <a:pPr>
              <a:spcAft>
                <a:spcPts val="600"/>
              </a:spcAft>
            </a:pPr>
            <a:r>
              <a:rPr lang="en-GB" sz="1000" dirty="0">
                <a:latin typeface="Arial" panose="020B0604020202020204" pitchFamily="34" charset="0"/>
                <a:cs typeface="Arial" panose="020B0604020202020204" pitchFamily="34" charset="0"/>
              </a:rPr>
              <a:t>Amount strengths are fractions derived from the ratio of the amount of ingredient in an amount of base:</a:t>
            </a:r>
          </a:p>
          <a:p>
            <a:pPr>
              <a:spcAft>
                <a:spcPts val="600"/>
              </a:spcAft>
            </a:pPr>
            <a:endParaRPr lang="en-GB" sz="1000" dirty="0">
              <a:latin typeface="Arial" panose="020B0604020202020204" pitchFamily="34" charset="0"/>
              <a:cs typeface="Arial" panose="020B0604020202020204" pitchFamily="34" charset="0"/>
            </a:endParaRPr>
          </a:p>
          <a:p>
            <a:pPr>
              <a:spcAft>
                <a:spcPts val="600"/>
              </a:spcAft>
            </a:pPr>
            <a:endParaRPr lang="en-GB" sz="1000" dirty="0">
              <a:latin typeface="Arial" panose="020B0604020202020204" pitchFamily="34" charset="0"/>
              <a:cs typeface="Arial" panose="020B0604020202020204" pitchFamily="34" charset="0"/>
            </a:endParaRPr>
          </a:p>
          <a:p>
            <a:pPr>
              <a:spcAft>
                <a:spcPts val="600"/>
              </a:spcAft>
            </a:pPr>
            <a:r>
              <a:rPr lang="en-GB" sz="1000" dirty="0">
                <a:latin typeface="Arial" panose="020B0604020202020204" pitchFamily="34" charset="0"/>
                <a:cs typeface="Arial" panose="020B0604020202020204" pitchFamily="34" charset="0"/>
              </a:rPr>
              <a:t>NB: Amount strengths do not have to be expressed in equal/corresponding units.</a:t>
            </a:r>
          </a:p>
        </p:txBody>
      </p:sp>
      <mc:AlternateContent xmlns:mc="http://schemas.openxmlformats.org/markup-compatibility/2006" xmlns:a14="http://schemas.microsoft.com/office/drawing/2010/main">
        <mc:Choice Requires="a14">
          <p:sp>
            <p:nvSpPr>
              <p:cNvPr id="9" name="TextBox 8"/>
              <p:cNvSpPr txBox="1"/>
              <p:nvPr/>
            </p:nvSpPr>
            <p:spPr>
              <a:xfrm>
                <a:off x="737820" y="5269743"/>
                <a:ext cx="2148525" cy="384523"/>
              </a:xfrm>
              <a:prstGeom prst="rect">
                <a:avLst/>
              </a:prstGeom>
              <a:noFill/>
            </p:spPr>
            <p:txBody>
              <a:bodyPr wrap="none" lIns="91428" tIns="45714" rIns="91428" bIns="45714" rtlCol="0">
                <a:spAutoFit/>
              </a:bodyPr>
              <a:lstStyle/>
              <a:p>
                <a:pPr/>
                <a14:m>
                  <m:oMathPara xmlns:m="http://schemas.openxmlformats.org/officeDocument/2006/math">
                    <m:oMathParaPr>
                      <m:jc m:val="center"/>
                    </m:oMathParaPr>
                    <m:oMath xmlns:m="http://schemas.openxmlformats.org/officeDocument/2006/math">
                      <m:r>
                        <a:rPr lang="en-GB" sz="1000" i="1">
                          <a:latin typeface="Cambria Math"/>
                          <a:ea typeface="Cambria Math"/>
                        </a:rPr>
                        <m:t>𝑒</m:t>
                      </m:r>
                      <m:r>
                        <a:rPr lang="en-GB" sz="1000" i="1">
                          <a:latin typeface="Cambria Math"/>
                          <a:ea typeface="Cambria Math"/>
                        </a:rPr>
                        <m:t>.</m:t>
                      </m:r>
                      <m:r>
                        <a:rPr lang="en-GB" sz="1000" i="1">
                          <a:latin typeface="Cambria Math"/>
                          <a:ea typeface="Cambria Math"/>
                        </a:rPr>
                        <m:t>𝑔</m:t>
                      </m:r>
                      <m:r>
                        <a:rPr lang="en-GB" sz="1000" i="1">
                          <a:latin typeface="Cambria Math"/>
                          <a:ea typeface="Cambria Math"/>
                        </a:rPr>
                        <m:t>., 5%=</m:t>
                      </m:r>
                      <m:f>
                        <m:fPr>
                          <m:ctrlPr>
                            <a:rPr lang="en-GB" sz="1000" i="1">
                              <a:latin typeface="Cambria Math" panose="02040503050406030204" pitchFamily="18" charset="0"/>
                              <a:ea typeface="Cambria Math"/>
                            </a:rPr>
                          </m:ctrlPr>
                        </m:fPr>
                        <m:num>
                          <m:r>
                            <a:rPr lang="en-GB" sz="1000" i="1">
                              <a:latin typeface="Cambria Math"/>
                              <a:ea typeface="Cambria Math"/>
                            </a:rPr>
                            <m:t>5</m:t>
                          </m:r>
                        </m:num>
                        <m:den>
                          <m:r>
                            <a:rPr lang="en-GB" sz="1000" i="1">
                              <a:latin typeface="Cambria Math"/>
                              <a:ea typeface="Cambria Math"/>
                            </a:rPr>
                            <m:t>100</m:t>
                          </m:r>
                        </m:den>
                      </m:f>
                      <m:r>
                        <a:rPr lang="en-GB" sz="1000" i="1">
                          <a:latin typeface="Cambria Math"/>
                          <a:ea typeface="Cambria Math"/>
                        </a:rPr>
                        <m:t>   </m:t>
                      </m:r>
                      <m:r>
                        <a:rPr lang="en-GB" sz="1000" i="1">
                          <a:latin typeface="Cambria Math"/>
                          <a:ea typeface="Cambria Math"/>
                        </a:rPr>
                        <m:t>𝑜𝑟</m:t>
                      </m:r>
                      <m:r>
                        <a:rPr lang="en-GB" sz="1000" i="1">
                          <a:latin typeface="Cambria Math"/>
                          <a:ea typeface="Cambria Math"/>
                        </a:rPr>
                        <m:t>   0.02%=</m:t>
                      </m:r>
                      <m:f>
                        <m:fPr>
                          <m:ctrlPr>
                            <a:rPr lang="en-GB" sz="1000" i="1">
                              <a:latin typeface="Cambria Math" panose="02040503050406030204" pitchFamily="18" charset="0"/>
                              <a:ea typeface="Cambria Math"/>
                            </a:rPr>
                          </m:ctrlPr>
                        </m:fPr>
                        <m:num>
                          <m:r>
                            <a:rPr lang="en-GB" sz="1000" i="1">
                              <a:latin typeface="Cambria Math"/>
                              <a:ea typeface="Cambria Math"/>
                            </a:rPr>
                            <m:t>0.02</m:t>
                          </m:r>
                        </m:num>
                        <m:den>
                          <m:r>
                            <a:rPr lang="en-GB" sz="1000" i="1">
                              <a:latin typeface="Cambria Math"/>
                              <a:ea typeface="Cambria Math"/>
                            </a:rPr>
                            <m:t>100</m:t>
                          </m:r>
                        </m:den>
                      </m:f>
                    </m:oMath>
                  </m:oMathPara>
                </a14:m>
                <a:endParaRPr lang="en-GB" sz="1000" b="1" i="1" dirty="0"/>
              </a:p>
            </p:txBody>
          </p:sp>
        </mc:Choice>
        <mc:Fallback xmlns="">
          <p:sp>
            <p:nvSpPr>
              <p:cNvPr id="9" name="TextBox 8"/>
              <p:cNvSpPr txBox="1">
                <a:spLocks noRot="1" noChangeAspect="1" noMove="1" noResize="1" noEditPoints="1" noAdjustHandles="1" noChangeArrowheads="1" noChangeShapeType="1" noTextEdit="1"/>
              </p:cNvSpPr>
              <p:nvPr/>
            </p:nvSpPr>
            <p:spPr>
              <a:xfrm>
                <a:off x="737820" y="5269743"/>
                <a:ext cx="2148525" cy="384523"/>
              </a:xfrm>
              <a:prstGeom prst="rect">
                <a:avLst/>
              </a:prstGeom>
              <a:blipFill rotWithShape="1">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219092" y="6317782"/>
                <a:ext cx="3078266" cy="384586"/>
              </a:xfrm>
              <a:prstGeom prst="rect">
                <a:avLst/>
              </a:prstGeom>
              <a:noFill/>
            </p:spPr>
            <p:txBody>
              <a:bodyPr wrap="none" lIns="91428" tIns="45714" rIns="91428" bIns="45714" rtlCol="0">
                <a:spAutoFit/>
              </a:bodyPr>
              <a:lstStyle/>
              <a:p>
                <a:pPr/>
                <a14:m>
                  <m:oMathPara xmlns:m="http://schemas.openxmlformats.org/officeDocument/2006/math">
                    <m:oMathParaPr>
                      <m:jc m:val="center"/>
                    </m:oMathParaPr>
                    <m:oMath xmlns:m="http://schemas.openxmlformats.org/officeDocument/2006/math">
                      <m:r>
                        <a:rPr lang="en-GB" sz="1000" i="1">
                          <a:latin typeface="Cambria Math"/>
                          <a:ea typeface="Cambria Math"/>
                        </a:rPr>
                        <m:t>𝑒</m:t>
                      </m:r>
                      <m:r>
                        <a:rPr lang="en-GB" sz="1000" i="1">
                          <a:latin typeface="Cambria Math"/>
                          <a:ea typeface="Cambria Math"/>
                        </a:rPr>
                        <m:t>.</m:t>
                      </m:r>
                      <m:r>
                        <a:rPr lang="en-GB" sz="1000" i="1">
                          <a:latin typeface="Cambria Math"/>
                          <a:ea typeface="Cambria Math"/>
                        </a:rPr>
                        <m:t>𝑔</m:t>
                      </m:r>
                      <m:r>
                        <a:rPr lang="en-GB" sz="1000" i="1">
                          <a:latin typeface="Cambria Math"/>
                          <a:ea typeface="Cambria Math"/>
                        </a:rPr>
                        <m:t>., </m:t>
                      </m:r>
                      <m:r>
                        <a:rPr lang="en-GB" sz="1000">
                          <a:latin typeface="Cambria Math"/>
                          <a:ea typeface="Cambria Math"/>
                        </a:rPr>
                        <m:t>1 </m:t>
                      </m:r>
                      <m:r>
                        <m:rPr>
                          <m:sty m:val="p"/>
                        </m:rPr>
                        <a:rPr lang="en-GB" sz="1000">
                          <a:latin typeface="Cambria Math"/>
                          <a:ea typeface="Cambria Math"/>
                        </a:rPr>
                        <m:t>part</m:t>
                      </m:r>
                      <m:r>
                        <a:rPr lang="en-GB" sz="1000">
                          <a:latin typeface="Cambria Math"/>
                          <a:ea typeface="Cambria Math"/>
                        </a:rPr>
                        <m:t> </m:t>
                      </m:r>
                      <m:r>
                        <m:rPr>
                          <m:sty m:val="p"/>
                        </m:rPr>
                        <a:rPr lang="en-GB" sz="1000">
                          <a:latin typeface="Cambria Math"/>
                          <a:ea typeface="Cambria Math"/>
                        </a:rPr>
                        <m:t>in</m:t>
                      </m:r>
                      <m:r>
                        <a:rPr lang="en-GB" sz="1000">
                          <a:latin typeface="Cambria Math"/>
                          <a:ea typeface="Cambria Math"/>
                        </a:rPr>
                        <m:t> 50=</m:t>
                      </m:r>
                      <m:f>
                        <m:fPr>
                          <m:ctrlPr>
                            <a:rPr lang="en-GB" sz="1000" i="1">
                              <a:latin typeface="Cambria Math" panose="02040503050406030204" pitchFamily="18" charset="0"/>
                              <a:ea typeface="Cambria Math"/>
                            </a:rPr>
                          </m:ctrlPr>
                        </m:fPr>
                        <m:num>
                          <m:r>
                            <a:rPr lang="en-GB" sz="1000">
                              <a:latin typeface="Cambria Math"/>
                              <a:ea typeface="Cambria Math"/>
                            </a:rPr>
                            <m:t>1</m:t>
                          </m:r>
                        </m:num>
                        <m:den>
                          <m:r>
                            <a:rPr lang="en-GB" sz="1000">
                              <a:latin typeface="Cambria Math"/>
                              <a:ea typeface="Cambria Math"/>
                            </a:rPr>
                            <m:t>50</m:t>
                          </m:r>
                        </m:den>
                      </m:f>
                      <m:r>
                        <a:rPr lang="en-GB" sz="1000">
                          <a:latin typeface="Cambria Math"/>
                          <a:ea typeface="Cambria Math"/>
                        </a:rPr>
                        <m:t>   </m:t>
                      </m:r>
                      <m:r>
                        <a:rPr lang="en-GB" sz="1000" i="1">
                          <a:latin typeface="Cambria Math"/>
                          <a:ea typeface="Cambria Math"/>
                        </a:rPr>
                        <m:t>𝑜𝑟</m:t>
                      </m:r>
                      <m:r>
                        <a:rPr lang="en-GB" sz="1000" i="1">
                          <a:latin typeface="Cambria Math"/>
                          <a:ea typeface="Cambria Math"/>
                        </a:rPr>
                        <m:t>   </m:t>
                      </m:r>
                      <m:r>
                        <a:rPr lang="en-GB" sz="1000">
                          <a:latin typeface="Cambria Math"/>
                          <a:ea typeface="Cambria Math"/>
                        </a:rPr>
                        <m:t>5 </m:t>
                      </m:r>
                      <m:r>
                        <m:rPr>
                          <m:sty m:val="p"/>
                        </m:rPr>
                        <a:rPr lang="en-GB" sz="1000">
                          <a:latin typeface="Cambria Math"/>
                          <a:ea typeface="Cambria Math"/>
                        </a:rPr>
                        <m:t>parts</m:t>
                      </m:r>
                      <m:r>
                        <a:rPr lang="en-GB" sz="1000">
                          <a:latin typeface="Cambria Math"/>
                          <a:ea typeface="Cambria Math"/>
                        </a:rPr>
                        <m:t> </m:t>
                      </m:r>
                      <m:r>
                        <m:rPr>
                          <m:sty m:val="p"/>
                        </m:rPr>
                        <a:rPr lang="en-GB" sz="1000">
                          <a:latin typeface="Cambria Math"/>
                          <a:ea typeface="Cambria Math"/>
                        </a:rPr>
                        <m:t>in</m:t>
                      </m:r>
                      <m:r>
                        <a:rPr lang="en-GB" sz="1000">
                          <a:latin typeface="Cambria Math"/>
                          <a:ea typeface="Cambria Math"/>
                        </a:rPr>
                        <m:t> 1,000</m:t>
                      </m:r>
                      <m:r>
                        <a:rPr lang="en-GB" sz="1000" i="1">
                          <a:latin typeface="Cambria Math"/>
                          <a:ea typeface="Cambria Math"/>
                        </a:rPr>
                        <m:t>=</m:t>
                      </m:r>
                      <m:f>
                        <m:fPr>
                          <m:ctrlPr>
                            <a:rPr lang="en-GB" sz="1000" i="1">
                              <a:latin typeface="Cambria Math" panose="02040503050406030204" pitchFamily="18" charset="0"/>
                              <a:ea typeface="Cambria Math"/>
                            </a:rPr>
                          </m:ctrlPr>
                        </m:fPr>
                        <m:num>
                          <m:r>
                            <a:rPr lang="en-GB" sz="1000" i="1">
                              <a:latin typeface="Cambria Math"/>
                              <a:ea typeface="Cambria Math"/>
                            </a:rPr>
                            <m:t>5</m:t>
                          </m:r>
                        </m:num>
                        <m:den>
                          <m:r>
                            <a:rPr lang="en-GB" sz="1000" i="1">
                              <a:latin typeface="Cambria Math"/>
                              <a:ea typeface="Cambria Math"/>
                            </a:rPr>
                            <m:t>1000</m:t>
                          </m:r>
                        </m:den>
                      </m:f>
                    </m:oMath>
                  </m:oMathPara>
                </a14:m>
                <a:endParaRPr lang="en-GB" sz="1000" b="1" i="1" dirty="0"/>
              </a:p>
            </p:txBody>
          </p:sp>
        </mc:Choice>
        <mc:Fallback xmlns="">
          <p:sp>
            <p:nvSpPr>
              <p:cNvPr id="10" name="TextBox 9"/>
              <p:cNvSpPr txBox="1">
                <a:spLocks noRot="1" noChangeAspect="1" noMove="1" noResize="1" noEditPoints="1" noAdjustHandles="1" noChangeArrowheads="1" noChangeShapeType="1" noTextEdit="1"/>
              </p:cNvSpPr>
              <p:nvPr/>
            </p:nvSpPr>
            <p:spPr>
              <a:xfrm>
                <a:off x="219092" y="6317782"/>
                <a:ext cx="3078266" cy="384586"/>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3937452" y="3141017"/>
                <a:ext cx="3003503" cy="384586"/>
              </a:xfrm>
              <a:prstGeom prst="rect">
                <a:avLst/>
              </a:prstGeom>
              <a:noFill/>
            </p:spPr>
            <p:txBody>
              <a:bodyPr wrap="none" lIns="91428" tIns="45714" rIns="91428" bIns="45714" rtlCol="0">
                <a:spAutoFit/>
              </a:bodyPr>
              <a:lstStyle/>
              <a:p>
                <a:pPr/>
                <a14:m>
                  <m:oMathPara xmlns:m="http://schemas.openxmlformats.org/officeDocument/2006/math">
                    <m:oMathParaPr>
                      <m:jc m:val="center"/>
                    </m:oMathParaPr>
                    <m:oMath xmlns:m="http://schemas.openxmlformats.org/officeDocument/2006/math">
                      <m:r>
                        <a:rPr lang="en-GB" sz="1000" i="1">
                          <a:latin typeface="Cambria Math"/>
                          <a:ea typeface="Cambria Math"/>
                        </a:rPr>
                        <m:t>𝑒</m:t>
                      </m:r>
                      <m:r>
                        <a:rPr lang="en-GB" sz="1000" i="1">
                          <a:latin typeface="Cambria Math"/>
                          <a:ea typeface="Cambria Math"/>
                        </a:rPr>
                        <m:t>.</m:t>
                      </m:r>
                      <m:r>
                        <a:rPr lang="en-GB" sz="1000" i="1">
                          <a:latin typeface="Cambria Math"/>
                          <a:ea typeface="Cambria Math"/>
                        </a:rPr>
                        <m:t>𝑔</m:t>
                      </m:r>
                      <m:r>
                        <a:rPr lang="en-GB" sz="1000" i="1">
                          <a:latin typeface="Cambria Math"/>
                          <a:ea typeface="Cambria Math"/>
                        </a:rPr>
                        <m:t>., </m:t>
                      </m:r>
                      <m:r>
                        <a:rPr lang="en-GB" sz="1000">
                          <a:latin typeface="Cambria Math"/>
                          <a:ea typeface="Cambria Math"/>
                        </a:rPr>
                        <m:t>5</m:t>
                      </m:r>
                      <m:r>
                        <m:rPr>
                          <m:sty m:val="p"/>
                        </m:rPr>
                        <a:rPr lang="en-GB" sz="1000">
                          <a:latin typeface="Cambria Math"/>
                          <a:ea typeface="Cambria Math"/>
                        </a:rPr>
                        <m:t>mg</m:t>
                      </m:r>
                      <m:r>
                        <a:rPr lang="en-GB" sz="1000">
                          <a:latin typeface="Cambria Math"/>
                          <a:ea typeface="Cambria Math"/>
                        </a:rPr>
                        <m:t>/</m:t>
                      </m:r>
                      <m:r>
                        <m:rPr>
                          <m:sty m:val="p"/>
                        </m:rPr>
                        <a:rPr lang="en-GB" sz="1000">
                          <a:latin typeface="Cambria Math"/>
                          <a:ea typeface="Cambria Math"/>
                        </a:rPr>
                        <m:t>mL</m:t>
                      </m:r>
                      <m:r>
                        <a:rPr lang="en-GB" sz="1000">
                          <a:latin typeface="Cambria Math"/>
                          <a:ea typeface="Cambria Math"/>
                        </a:rPr>
                        <m:t>=</m:t>
                      </m:r>
                      <m:f>
                        <m:fPr>
                          <m:ctrlPr>
                            <a:rPr lang="en-GB" sz="1000" i="1">
                              <a:latin typeface="Cambria Math" panose="02040503050406030204" pitchFamily="18" charset="0"/>
                              <a:ea typeface="Cambria Math"/>
                            </a:rPr>
                          </m:ctrlPr>
                        </m:fPr>
                        <m:num>
                          <m:r>
                            <a:rPr lang="en-GB" sz="1000">
                              <a:latin typeface="Cambria Math"/>
                              <a:ea typeface="Cambria Math"/>
                            </a:rPr>
                            <m:t>5</m:t>
                          </m:r>
                          <m:r>
                            <m:rPr>
                              <m:sty m:val="p"/>
                            </m:rPr>
                            <a:rPr lang="en-GB" sz="1000">
                              <a:latin typeface="Cambria Math"/>
                              <a:ea typeface="Cambria Math"/>
                            </a:rPr>
                            <m:t>mg</m:t>
                          </m:r>
                        </m:num>
                        <m:den>
                          <m:r>
                            <a:rPr lang="en-GB" sz="1000">
                              <a:latin typeface="Cambria Math"/>
                              <a:ea typeface="Cambria Math"/>
                            </a:rPr>
                            <m:t>1</m:t>
                          </m:r>
                          <m:r>
                            <m:rPr>
                              <m:sty m:val="p"/>
                            </m:rPr>
                            <a:rPr lang="en-GB" sz="1000">
                              <a:latin typeface="Cambria Math"/>
                              <a:ea typeface="Cambria Math"/>
                            </a:rPr>
                            <m:t>mL</m:t>
                          </m:r>
                        </m:den>
                      </m:f>
                      <m:r>
                        <a:rPr lang="en-GB" sz="1000">
                          <a:latin typeface="Cambria Math"/>
                          <a:ea typeface="Cambria Math"/>
                        </a:rPr>
                        <m:t>   </m:t>
                      </m:r>
                      <m:r>
                        <a:rPr lang="en-GB" sz="1000" i="1">
                          <a:latin typeface="Cambria Math"/>
                          <a:ea typeface="Cambria Math"/>
                        </a:rPr>
                        <m:t>𝑜𝑟</m:t>
                      </m:r>
                      <m:r>
                        <a:rPr lang="en-GB" sz="1000" i="1">
                          <a:latin typeface="Cambria Math"/>
                          <a:ea typeface="Cambria Math"/>
                        </a:rPr>
                        <m:t>   200</m:t>
                      </m:r>
                      <m:r>
                        <a:rPr lang="en-GB" sz="1000" i="1">
                          <a:latin typeface="Cambria Math"/>
                          <a:ea typeface="Cambria Math"/>
                        </a:rPr>
                        <m:t>𝑚𝑔</m:t>
                      </m:r>
                      <m:r>
                        <a:rPr lang="en-GB" sz="1000" i="1">
                          <a:latin typeface="Cambria Math"/>
                          <a:ea typeface="Cambria Math"/>
                        </a:rPr>
                        <m:t>/5</m:t>
                      </m:r>
                      <m:r>
                        <a:rPr lang="en-GB" sz="1000" i="1">
                          <a:latin typeface="Cambria Math"/>
                          <a:ea typeface="Cambria Math"/>
                        </a:rPr>
                        <m:t>𝑚𝐿</m:t>
                      </m:r>
                      <m:r>
                        <a:rPr lang="en-GB" sz="1000" i="1">
                          <a:latin typeface="Cambria Math"/>
                          <a:ea typeface="Cambria Math"/>
                        </a:rPr>
                        <m:t>=</m:t>
                      </m:r>
                      <m:f>
                        <m:fPr>
                          <m:ctrlPr>
                            <a:rPr lang="en-GB" sz="1000" i="1">
                              <a:latin typeface="Cambria Math" panose="02040503050406030204" pitchFamily="18" charset="0"/>
                              <a:ea typeface="Cambria Math"/>
                            </a:rPr>
                          </m:ctrlPr>
                        </m:fPr>
                        <m:num>
                          <m:r>
                            <a:rPr lang="en-GB" sz="1000" i="1">
                              <a:latin typeface="Cambria Math"/>
                              <a:ea typeface="Cambria Math"/>
                            </a:rPr>
                            <m:t>200</m:t>
                          </m:r>
                          <m:r>
                            <a:rPr lang="en-GB" sz="1000" i="1">
                              <a:latin typeface="Cambria Math"/>
                              <a:ea typeface="Cambria Math"/>
                            </a:rPr>
                            <m:t>𝑚𝑔</m:t>
                          </m:r>
                        </m:num>
                        <m:den>
                          <m:r>
                            <a:rPr lang="en-GB" sz="1000" i="1">
                              <a:latin typeface="Cambria Math"/>
                              <a:ea typeface="Cambria Math"/>
                            </a:rPr>
                            <m:t>5</m:t>
                          </m:r>
                          <m:r>
                            <a:rPr lang="en-GB" sz="1000" i="1">
                              <a:latin typeface="Cambria Math"/>
                              <a:ea typeface="Cambria Math"/>
                            </a:rPr>
                            <m:t>𝑚𝐿</m:t>
                          </m:r>
                        </m:den>
                      </m:f>
                    </m:oMath>
                  </m:oMathPara>
                </a14:m>
                <a:endParaRPr lang="en-GB" sz="1000" b="1" i="1" dirty="0"/>
              </a:p>
            </p:txBody>
          </p:sp>
        </mc:Choice>
        <mc:Fallback xmlns="">
          <p:sp>
            <p:nvSpPr>
              <p:cNvPr id="11" name="TextBox 10"/>
              <p:cNvSpPr txBox="1">
                <a:spLocks noRot="1" noChangeAspect="1" noMove="1" noResize="1" noEditPoints="1" noAdjustHandles="1" noChangeArrowheads="1" noChangeShapeType="1" noTextEdit="1"/>
              </p:cNvSpPr>
              <p:nvPr/>
            </p:nvSpPr>
            <p:spPr>
              <a:xfrm>
                <a:off x="3937452" y="3141017"/>
                <a:ext cx="3003503" cy="384586"/>
              </a:xfrm>
              <a:prstGeom prst="rect">
                <a:avLst/>
              </a:prstGeom>
              <a:blipFill rotWithShape="1">
                <a:blip r:embed="rId4"/>
                <a:stretch>
                  <a:fillRect/>
                </a:stretch>
              </a:blipFill>
            </p:spPr>
            <p:txBody>
              <a:bodyPr/>
              <a:lstStyle/>
              <a:p>
                <a:r>
                  <a:rPr lang="en-GB">
                    <a:noFill/>
                  </a:rPr>
                  <a:t> </a:t>
                </a:r>
              </a:p>
            </p:txBody>
          </p:sp>
        </mc:Fallback>
      </mc:AlternateContent>
      <p:sp>
        <p:nvSpPr>
          <p:cNvPr id="12" name="Rectangle 11"/>
          <p:cNvSpPr/>
          <p:nvPr/>
        </p:nvSpPr>
        <p:spPr>
          <a:xfrm>
            <a:off x="3689608" y="4097668"/>
            <a:ext cx="3367226" cy="1015657"/>
          </a:xfrm>
          <a:prstGeom prst="rect">
            <a:avLst/>
          </a:prstGeom>
          <a:noFill/>
          <a:ln>
            <a:solidFill>
              <a:srgbClr val="194F77"/>
            </a:solidFill>
          </a:ln>
        </p:spPr>
        <p:txBody>
          <a:bodyPr wrap="square" lIns="91428" tIns="45714" rIns="91428" bIns="45714">
            <a:spAutoFit/>
          </a:bodyPr>
          <a:lstStyle/>
          <a:p>
            <a:pPr fontAlgn="base">
              <a:spcBef>
                <a:spcPct val="0"/>
              </a:spcBef>
              <a:spcAft>
                <a:spcPct val="0"/>
              </a:spcAft>
            </a:pPr>
            <a:r>
              <a:rPr lang="en-GB" sz="1000" b="1" dirty="0">
                <a:latin typeface="Arial" panose="020B0604020202020204" pitchFamily="34" charset="0"/>
                <a:ea typeface="SimSun" pitchFamily="2" charset="-122"/>
                <a:cs typeface="Arial" panose="020B0604020202020204" pitchFamily="34" charset="0"/>
              </a:rPr>
              <a:t>Example 1: </a:t>
            </a:r>
            <a:r>
              <a:rPr lang="en-GB" sz="1000" dirty="0">
                <a:latin typeface="Arial" panose="020B0604020202020204" pitchFamily="34" charset="0"/>
                <a:ea typeface="SimSun" pitchFamily="2" charset="-122"/>
                <a:cs typeface="Arial" panose="020B0604020202020204" pitchFamily="34" charset="0"/>
              </a:rPr>
              <a:t>What quantity of ingredient A is needed to make up 150mL of a 15% v/v solution?</a:t>
            </a:r>
          </a:p>
          <a:p>
            <a:pPr fontAlgn="base">
              <a:spcBef>
                <a:spcPct val="0"/>
              </a:spcBef>
              <a:spcAft>
                <a:spcPct val="0"/>
              </a:spcAft>
            </a:pPr>
            <a:endParaRPr lang="en-GB" sz="1000" dirty="0">
              <a:latin typeface="Arial" panose="020B0604020202020204" pitchFamily="34" charset="0"/>
              <a:ea typeface="SimSun" pitchFamily="2" charset="-122"/>
              <a:cs typeface="Arial" panose="020B0604020202020204" pitchFamily="34" charset="0"/>
            </a:endParaRPr>
          </a:p>
          <a:p>
            <a:pPr fontAlgn="base">
              <a:spcBef>
                <a:spcPct val="0"/>
              </a:spcBef>
              <a:spcAft>
                <a:spcPct val="0"/>
              </a:spcAft>
            </a:pPr>
            <a:endParaRPr lang="en-GB" sz="1000" dirty="0">
              <a:latin typeface="Arial" panose="020B0604020202020204" pitchFamily="34" charset="0"/>
              <a:ea typeface="SimSun" pitchFamily="2" charset="-122"/>
              <a:cs typeface="Arial" panose="020B0604020202020204" pitchFamily="34" charset="0"/>
            </a:endParaRPr>
          </a:p>
          <a:p>
            <a:pPr lvl="0" fontAlgn="base">
              <a:spcBef>
                <a:spcPct val="0"/>
              </a:spcBef>
              <a:spcAft>
                <a:spcPct val="0"/>
              </a:spcAft>
            </a:pPr>
            <a:endParaRPr lang="en-GB" sz="1000" dirty="0">
              <a:latin typeface="Arial" panose="020B0604020202020204" pitchFamily="34" charset="0"/>
              <a:ea typeface="SimSun" pitchFamily="2" charset="-122"/>
              <a:cs typeface="Arial" panose="020B0604020202020204" pitchFamily="34" charset="0"/>
            </a:endParaRPr>
          </a:p>
          <a:p>
            <a:pPr lvl="0" fontAlgn="base">
              <a:spcBef>
                <a:spcPct val="0"/>
              </a:spcBef>
              <a:spcAft>
                <a:spcPct val="0"/>
              </a:spcAft>
            </a:pPr>
            <a:endParaRPr lang="en-GB" sz="1000" dirty="0">
              <a:latin typeface="Arial" pitchFamily="34" charset="0"/>
              <a:cs typeface="Arial" pitchFamily="34" charset="0"/>
            </a:endParaRPr>
          </a:p>
        </p:txBody>
      </p:sp>
      <p:sp>
        <p:nvSpPr>
          <p:cNvPr id="13" name="Rectangle 12"/>
          <p:cNvSpPr/>
          <p:nvPr/>
        </p:nvSpPr>
        <p:spPr>
          <a:xfrm>
            <a:off x="3689608" y="5192065"/>
            <a:ext cx="3367226" cy="1015657"/>
          </a:xfrm>
          <a:prstGeom prst="rect">
            <a:avLst/>
          </a:prstGeom>
          <a:noFill/>
          <a:ln>
            <a:solidFill>
              <a:srgbClr val="194F77"/>
            </a:solidFill>
          </a:ln>
        </p:spPr>
        <p:txBody>
          <a:bodyPr wrap="square" lIns="91428" tIns="45714" rIns="91428" bIns="45714">
            <a:spAutoFit/>
          </a:bodyPr>
          <a:lstStyle/>
          <a:p>
            <a:pPr fontAlgn="base">
              <a:spcBef>
                <a:spcPct val="0"/>
              </a:spcBef>
              <a:spcAft>
                <a:spcPct val="0"/>
              </a:spcAft>
            </a:pPr>
            <a:r>
              <a:rPr lang="en-GB" sz="1000" b="1" dirty="0">
                <a:latin typeface="Arial" panose="020B0604020202020204" pitchFamily="34" charset="0"/>
                <a:ea typeface="SimSun" pitchFamily="2" charset="-122"/>
                <a:cs typeface="Arial" panose="020B0604020202020204" pitchFamily="34" charset="0"/>
              </a:rPr>
              <a:t>Example 2: </a:t>
            </a:r>
            <a:r>
              <a:rPr lang="en-GB" sz="1000" dirty="0">
                <a:latin typeface="Arial" panose="020B0604020202020204" pitchFamily="34" charset="0"/>
                <a:ea typeface="SimSun" pitchFamily="2" charset="-122"/>
                <a:cs typeface="Arial" panose="020B0604020202020204" pitchFamily="34" charset="0"/>
              </a:rPr>
              <a:t>How much of ingredient B is contained in 1200mL of a 1 part in 500 w/v solution?</a:t>
            </a:r>
          </a:p>
          <a:p>
            <a:pPr fontAlgn="base">
              <a:spcBef>
                <a:spcPct val="0"/>
              </a:spcBef>
              <a:spcAft>
                <a:spcPct val="0"/>
              </a:spcAft>
            </a:pPr>
            <a:endParaRPr lang="en-GB" sz="1000" dirty="0">
              <a:latin typeface="Arial" panose="020B0604020202020204" pitchFamily="34" charset="0"/>
              <a:ea typeface="SimSun" pitchFamily="2" charset="-122"/>
              <a:cs typeface="Arial" panose="020B0604020202020204" pitchFamily="34" charset="0"/>
            </a:endParaRPr>
          </a:p>
          <a:p>
            <a:pPr fontAlgn="base">
              <a:spcBef>
                <a:spcPct val="0"/>
              </a:spcBef>
              <a:spcAft>
                <a:spcPct val="0"/>
              </a:spcAft>
            </a:pPr>
            <a:endParaRPr lang="en-GB" sz="1000" dirty="0">
              <a:latin typeface="Arial" panose="020B0604020202020204" pitchFamily="34" charset="0"/>
              <a:ea typeface="SimSun" pitchFamily="2" charset="-122"/>
              <a:cs typeface="Arial" panose="020B0604020202020204" pitchFamily="34" charset="0"/>
            </a:endParaRPr>
          </a:p>
          <a:p>
            <a:pPr lvl="0" fontAlgn="base">
              <a:spcBef>
                <a:spcPct val="0"/>
              </a:spcBef>
              <a:spcAft>
                <a:spcPct val="0"/>
              </a:spcAft>
            </a:pPr>
            <a:endParaRPr lang="en-GB" sz="1000" dirty="0">
              <a:latin typeface="Arial" panose="020B0604020202020204" pitchFamily="34" charset="0"/>
              <a:ea typeface="SimSun" pitchFamily="2" charset="-122"/>
              <a:cs typeface="Arial" panose="020B0604020202020204" pitchFamily="34" charset="0"/>
            </a:endParaRPr>
          </a:p>
          <a:p>
            <a:pPr lvl="0" fontAlgn="base">
              <a:spcBef>
                <a:spcPct val="0"/>
              </a:spcBef>
              <a:spcAft>
                <a:spcPct val="0"/>
              </a:spcAft>
            </a:pPr>
            <a:endParaRPr lang="en-GB" sz="1000" dirty="0">
              <a:latin typeface="Arial" pitchFamily="34" charset="0"/>
              <a:cs typeface="Arial" pitchFamily="34" charset="0"/>
            </a:endParaRPr>
          </a:p>
        </p:txBody>
      </p:sp>
      <p:sp>
        <p:nvSpPr>
          <p:cNvPr id="14" name="Rectangle 13"/>
          <p:cNvSpPr/>
          <p:nvPr/>
        </p:nvSpPr>
        <p:spPr>
          <a:xfrm>
            <a:off x="3689608" y="6284748"/>
            <a:ext cx="3367226" cy="1015657"/>
          </a:xfrm>
          <a:prstGeom prst="rect">
            <a:avLst/>
          </a:prstGeom>
          <a:noFill/>
          <a:ln>
            <a:solidFill>
              <a:srgbClr val="194F77"/>
            </a:solidFill>
          </a:ln>
        </p:spPr>
        <p:txBody>
          <a:bodyPr wrap="square" lIns="91428" tIns="45714" rIns="91428" bIns="45714">
            <a:spAutoFit/>
          </a:bodyPr>
          <a:lstStyle/>
          <a:p>
            <a:pPr fontAlgn="base">
              <a:spcBef>
                <a:spcPct val="0"/>
              </a:spcBef>
              <a:spcAft>
                <a:spcPct val="0"/>
              </a:spcAft>
            </a:pPr>
            <a:r>
              <a:rPr lang="en-GB" sz="1000" b="1" dirty="0">
                <a:latin typeface="Arial" panose="020B0604020202020204" pitchFamily="34" charset="0"/>
                <a:ea typeface="SimSun" pitchFamily="2" charset="-122"/>
                <a:cs typeface="Arial" panose="020B0604020202020204" pitchFamily="34" charset="0"/>
              </a:rPr>
              <a:t>Example 3: </a:t>
            </a:r>
            <a:r>
              <a:rPr lang="en-GB" sz="1000" dirty="0">
                <a:latin typeface="Arial" panose="020B0604020202020204" pitchFamily="34" charset="0"/>
                <a:ea typeface="SimSun" pitchFamily="2" charset="-122"/>
                <a:cs typeface="Arial" panose="020B0604020202020204" pitchFamily="34" charset="0"/>
              </a:rPr>
              <a:t>If a product contains 400mg per 15mL of ingredient C, how much is contained in a 75mL bottle?</a:t>
            </a:r>
          </a:p>
          <a:p>
            <a:pPr fontAlgn="base">
              <a:spcBef>
                <a:spcPct val="0"/>
              </a:spcBef>
              <a:spcAft>
                <a:spcPct val="0"/>
              </a:spcAft>
            </a:pPr>
            <a:endParaRPr lang="en-GB" sz="1000" dirty="0">
              <a:latin typeface="Arial" panose="020B0604020202020204" pitchFamily="34" charset="0"/>
              <a:ea typeface="SimSun" pitchFamily="2" charset="-122"/>
              <a:cs typeface="Arial" panose="020B0604020202020204" pitchFamily="34" charset="0"/>
            </a:endParaRPr>
          </a:p>
          <a:p>
            <a:pPr fontAlgn="base">
              <a:spcBef>
                <a:spcPct val="0"/>
              </a:spcBef>
              <a:spcAft>
                <a:spcPct val="0"/>
              </a:spcAft>
            </a:pPr>
            <a:endParaRPr lang="en-GB" sz="1000" dirty="0">
              <a:latin typeface="Arial" panose="020B0604020202020204" pitchFamily="34" charset="0"/>
              <a:ea typeface="SimSun" pitchFamily="2" charset="-122"/>
              <a:cs typeface="Arial" panose="020B0604020202020204" pitchFamily="34" charset="0"/>
            </a:endParaRPr>
          </a:p>
          <a:p>
            <a:pPr lvl="0" fontAlgn="base">
              <a:spcBef>
                <a:spcPct val="0"/>
              </a:spcBef>
              <a:spcAft>
                <a:spcPct val="0"/>
              </a:spcAft>
            </a:pPr>
            <a:endParaRPr lang="en-GB" sz="1000" dirty="0">
              <a:latin typeface="Arial" panose="020B0604020202020204" pitchFamily="34" charset="0"/>
              <a:ea typeface="SimSun" pitchFamily="2" charset="-122"/>
              <a:cs typeface="Arial" panose="020B0604020202020204" pitchFamily="34" charset="0"/>
            </a:endParaRPr>
          </a:p>
          <a:p>
            <a:pPr lvl="0" fontAlgn="base">
              <a:spcBef>
                <a:spcPct val="0"/>
              </a:spcBef>
              <a:spcAft>
                <a:spcPct val="0"/>
              </a:spcAft>
            </a:pPr>
            <a:endParaRPr lang="en-GB" sz="1000" dirty="0">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15" name="TextBox 14"/>
              <p:cNvSpPr txBox="1"/>
              <p:nvPr/>
            </p:nvSpPr>
            <p:spPr>
              <a:xfrm>
                <a:off x="4643133" y="4556044"/>
                <a:ext cx="1489242" cy="384523"/>
              </a:xfrm>
              <a:prstGeom prst="rect">
                <a:avLst/>
              </a:prstGeom>
              <a:noFill/>
            </p:spPr>
            <p:txBody>
              <a:bodyPr wrap="none" lIns="91428" tIns="45714" rIns="91428" bIns="45714" rtlCol="0">
                <a:spAutoFit/>
              </a:bodyPr>
              <a:lstStyle/>
              <a:p>
                <a:pPr/>
                <a14:m>
                  <m:oMathPara xmlns:m="http://schemas.openxmlformats.org/officeDocument/2006/math">
                    <m:oMathParaPr>
                      <m:jc m:val="center"/>
                    </m:oMathParaPr>
                    <m:oMath xmlns:m="http://schemas.openxmlformats.org/officeDocument/2006/math">
                      <m:r>
                        <a:rPr lang="en-GB" sz="1000" i="1">
                          <a:latin typeface="Cambria Math"/>
                        </a:rPr>
                        <m:t>150</m:t>
                      </m:r>
                      <m:r>
                        <a:rPr lang="en-GB" sz="1000" i="1">
                          <a:latin typeface="Cambria Math"/>
                          <a:ea typeface="Cambria Math"/>
                        </a:rPr>
                        <m:t>×</m:t>
                      </m:r>
                      <m:f>
                        <m:fPr>
                          <m:ctrlPr>
                            <a:rPr lang="en-GB" sz="1000" i="1">
                              <a:latin typeface="Cambria Math" panose="02040503050406030204" pitchFamily="18" charset="0"/>
                              <a:ea typeface="Cambria Math"/>
                            </a:rPr>
                          </m:ctrlPr>
                        </m:fPr>
                        <m:num>
                          <m:r>
                            <a:rPr lang="en-GB" sz="1000" i="1">
                              <a:latin typeface="Cambria Math"/>
                              <a:ea typeface="Cambria Math"/>
                            </a:rPr>
                            <m:t>15</m:t>
                          </m:r>
                          <m:r>
                            <a:rPr lang="en-GB" sz="1000" i="1">
                              <a:latin typeface="Cambria Math"/>
                              <a:ea typeface="Cambria Math"/>
                            </a:rPr>
                            <m:t>𝑚𝑙</m:t>
                          </m:r>
                        </m:num>
                        <m:den>
                          <m:r>
                            <a:rPr lang="en-GB" sz="1000" i="1">
                              <a:latin typeface="Cambria Math"/>
                              <a:ea typeface="Cambria Math"/>
                            </a:rPr>
                            <m:t>100</m:t>
                          </m:r>
                        </m:den>
                      </m:f>
                      <m:r>
                        <a:rPr lang="en-GB" sz="1000">
                          <a:latin typeface="Cambria Math"/>
                          <a:ea typeface="Cambria Math"/>
                        </a:rPr>
                        <m:t>=</m:t>
                      </m:r>
                      <m:r>
                        <a:rPr lang="en-GB" sz="1000" b="1">
                          <a:latin typeface="Cambria Math"/>
                          <a:ea typeface="Cambria Math"/>
                        </a:rPr>
                        <m:t>𝟐𝟐</m:t>
                      </m:r>
                      <m:r>
                        <a:rPr lang="en-GB" sz="1000" b="1">
                          <a:latin typeface="Cambria Math"/>
                          <a:ea typeface="Cambria Math"/>
                        </a:rPr>
                        <m:t>.</m:t>
                      </m:r>
                      <m:r>
                        <a:rPr lang="en-GB" sz="1000" b="1">
                          <a:latin typeface="Cambria Math"/>
                          <a:ea typeface="Cambria Math"/>
                        </a:rPr>
                        <m:t>𝟓𝐦𝐋</m:t>
                      </m:r>
                    </m:oMath>
                  </m:oMathPara>
                </a14:m>
                <a:endParaRPr lang="en-GB" sz="1000" b="1" i="1" baseline="30000" dirty="0"/>
              </a:p>
            </p:txBody>
          </p:sp>
        </mc:Choice>
        <mc:Fallback xmlns="">
          <p:sp>
            <p:nvSpPr>
              <p:cNvPr id="15" name="TextBox 14"/>
              <p:cNvSpPr txBox="1">
                <a:spLocks noRot="1" noChangeAspect="1" noMove="1" noResize="1" noEditPoints="1" noAdjustHandles="1" noChangeArrowheads="1" noChangeShapeType="1" noTextEdit="1"/>
              </p:cNvSpPr>
              <p:nvPr/>
            </p:nvSpPr>
            <p:spPr>
              <a:xfrm>
                <a:off x="4643133" y="4556044"/>
                <a:ext cx="1489242" cy="384523"/>
              </a:xfrm>
              <a:prstGeom prst="rect">
                <a:avLst/>
              </a:prstGeom>
              <a:blipFill rotWithShape="1">
                <a:blip r:embed="rId5"/>
                <a:stretch>
                  <a:fillRect/>
                </a:stretch>
              </a:blipFill>
            </p:spPr>
            <p:txBody>
              <a:bodyPr/>
              <a:lstStyle/>
              <a:p>
                <a:r>
                  <a:rPr lang="en-GB">
                    <a:noFill/>
                  </a:rPr>
                  <a:t> </a:t>
                </a:r>
              </a:p>
            </p:txBody>
          </p:sp>
        </mc:Fallback>
      </mc:AlternateContent>
      <p:sp>
        <p:nvSpPr>
          <p:cNvPr id="16" name="TextBox 15"/>
          <p:cNvSpPr txBox="1"/>
          <p:nvPr/>
        </p:nvSpPr>
        <p:spPr>
          <a:xfrm>
            <a:off x="5974371" y="4557351"/>
            <a:ext cx="396250" cy="415492"/>
          </a:xfrm>
          <a:prstGeom prst="rect">
            <a:avLst/>
          </a:prstGeom>
          <a:noFill/>
        </p:spPr>
        <p:txBody>
          <a:bodyPr wrap="none" lIns="91428" tIns="45714" rIns="91428" bIns="45714" rtlCol="0">
            <a:spAutoFit/>
          </a:bodyPr>
          <a:lstStyle/>
          <a:p>
            <a:r>
              <a:rPr lang="en-GB" dirty="0">
                <a:solidFill>
                  <a:srgbClr val="FF0000"/>
                </a:solidFill>
                <a:sym typeface="Wingdings"/>
              </a:rPr>
              <a:t></a:t>
            </a:r>
            <a:endParaRPr lang="en-GB" dirty="0">
              <a:solidFill>
                <a:srgbClr val="FF0000"/>
              </a:solidFill>
            </a:endParaRPr>
          </a:p>
        </p:txBody>
      </p:sp>
      <mc:AlternateContent xmlns:mc="http://schemas.openxmlformats.org/markup-compatibility/2006" xmlns:a14="http://schemas.microsoft.com/office/drawing/2010/main">
        <mc:Choice Requires="a14">
          <p:sp>
            <p:nvSpPr>
              <p:cNvPr id="17" name="TextBox 16"/>
              <p:cNvSpPr txBox="1"/>
              <p:nvPr/>
            </p:nvSpPr>
            <p:spPr>
              <a:xfrm>
                <a:off x="4706635" y="5650444"/>
                <a:ext cx="1283224" cy="381509"/>
              </a:xfrm>
              <a:prstGeom prst="rect">
                <a:avLst/>
              </a:prstGeom>
              <a:noFill/>
            </p:spPr>
            <p:txBody>
              <a:bodyPr wrap="none" lIns="91428" tIns="45714" rIns="91428" bIns="45714" rtlCol="0">
                <a:spAutoFit/>
              </a:bodyPr>
              <a:lstStyle/>
              <a:p>
                <a:pPr/>
                <a14:m>
                  <m:oMathPara xmlns:m="http://schemas.openxmlformats.org/officeDocument/2006/math">
                    <m:oMathParaPr>
                      <m:jc m:val="center"/>
                    </m:oMathParaPr>
                    <m:oMath xmlns:m="http://schemas.openxmlformats.org/officeDocument/2006/math">
                      <m:r>
                        <a:rPr lang="en-GB" sz="1000" i="1">
                          <a:latin typeface="Cambria Math"/>
                        </a:rPr>
                        <m:t>1200</m:t>
                      </m:r>
                      <m:r>
                        <a:rPr lang="en-GB" sz="1000" i="1">
                          <a:latin typeface="Cambria Math"/>
                          <a:ea typeface="Cambria Math"/>
                        </a:rPr>
                        <m:t>×</m:t>
                      </m:r>
                      <m:f>
                        <m:fPr>
                          <m:ctrlPr>
                            <a:rPr lang="en-GB" sz="1000" i="1">
                              <a:latin typeface="Cambria Math" panose="02040503050406030204" pitchFamily="18" charset="0"/>
                              <a:ea typeface="Cambria Math"/>
                            </a:rPr>
                          </m:ctrlPr>
                        </m:fPr>
                        <m:num>
                          <m:r>
                            <a:rPr lang="en-GB" sz="1000" i="1">
                              <a:latin typeface="Cambria Math"/>
                              <a:ea typeface="Cambria Math"/>
                            </a:rPr>
                            <m:t>1</m:t>
                          </m:r>
                          <m:r>
                            <a:rPr lang="en-GB" sz="1000" i="1">
                              <a:latin typeface="Cambria Math"/>
                              <a:ea typeface="Cambria Math"/>
                            </a:rPr>
                            <m:t>𝑔</m:t>
                          </m:r>
                        </m:num>
                        <m:den>
                          <m:r>
                            <a:rPr lang="en-GB" sz="1000" i="1">
                              <a:latin typeface="Cambria Math"/>
                              <a:ea typeface="Cambria Math"/>
                            </a:rPr>
                            <m:t>500</m:t>
                          </m:r>
                        </m:den>
                      </m:f>
                      <m:r>
                        <a:rPr lang="en-GB" sz="1000">
                          <a:latin typeface="Cambria Math"/>
                          <a:ea typeface="Cambria Math"/>
                        </a:rPr>
                        <m:t>=</m:t>
                      </m:r>
                      <m:r>
                        <a:rPr lang="en-GB" sz="1000" b="1">
                          <a:latin typeface="Cambria Math"/>
                          <a:ea typeface="Cambria Math"/>
                        </a:rPr>
                        <m:t>𝟐</m:t>
                      </m:r>
                      <m:r>
                        <a:rPr lang="en-GB" sz="1000" b="1">
                          <a:latin typeface="Cambria Math"/>
                          <a:ea typeface="Cambria Math"/>
                        </a:rPr>
                        <m:t>.</m:t>
                      </m:r>
                      <m:r>
                        <a:rPr lang="en-GB" sz="1000" b="1">
                          <a:latin typeface="Cambria Math"/>
                          <a:ea typeface="Cambria Math"/>
                        </a:rPr>
                        <m:t>𝟒𝐠</m:t>
                      </m:r>
                    </m:oMath>
                  </m:oMathPara>
                </a14:m>
                <a:endParaRPr lang="en-GB" sz="1000" b="1" i="1" baseline="30000" dirty="0"/>
              </a:p>
            </p:txBody>
          </p:sp>
        </mc:Choice>
        <mc:Fallback xmlns="">
          <p:sp>
            <p:nvSpPr>
              <p:cNvPr id="17" name="TextBox 16"/>
              <p:cNvSpPr txBox="1">
                <a:spLocks noRot="1" noChangeAspect="1" noMove="1" noResize="1" noEditPoints="1" noAdjustHandles="1" noChangeArrowheads="1" noChangeShapeType="1" noTextEdit="1"/>
              </p:cNvSpPr>
              <p:nvPr/>
            </p:nvSpPr>
            <p:spPr>
              <a:xfrm>
                <a:off x="4706635" y="5650444"/>
                <a:ext cx="1283224" cy="381509"/>
              </a:xfrm>
              <a:prstGeom prst="rect">
                <a:avLst/>
              </a:prstGeom>
              <a:blipFill rotWithShape="1">
                <a:blip r:embed="rId6"/>
                <a:stretch>
                  <a:fillRect/>
                </a:stretch>
              </a:blipFill>
            </p:spPr>
            <p:txBody>
              <a:bodyPr/>
              <a:lstStyle/>
              <a:p>
                <a:r>
                  <a:rPr lang="en-GB">
                    <a:noFill/>
                  </a:rPr>
                  <a:t> </a:t>
                </a:r>
              </a:p>
            </p:txBody>
          </p:sp>
        </mc:Fallback>
      </mc:AlternateContent>
      <p:sp>
        <p:nvSpPr>
          <p:cNvPr id="18" name="TextBox 17"/>
          <p:cNvSpPr txBox="1"/>
          <p:nvPr/>
        </p:nvSpPr>
        <p:spPr>
          <a:xfrm>
            <a:off x="5875935" y="5650159"/>
            <a:ext cx="396250" cy="415492"/>
          </a:xfrm>
          <a:prstGeom prst="rect">
            <a:avLst/>
          </a:prstGeom>
          <a:noFill/>
        </p:spPr>
        <p:txBody>
          <a:bodyPr wrap="none" lIns="91428" tIns="45714" rIns="91428" bIns="45714" rtlCol="0">
            <a:spAutoFit/>
          </a:bodyPr>
          <a:lstStyle/>
          <a:p>
            <a:r>
              <a:rPr lang="en-GB" dirty="0">
                <a:solidFill>
                  <a:srgbClr val="FF0000"/>
                </a:solidFill>
                <a:sym typeface="Wingdings"/>
              </a:rPr>
              <a:t></a:t>
            </a:r>
            <a:endParaRPr lang="en-GB" dirty="0">
              <a:solidFill>
                <a:srgbClr val="FF0000"/>
              </a:solidFill>
            </a:endParaRPr>
          </a:p>
        </p:txBody>
      </p:sp>
      <mc:AlternateContent xmlns:mc="http://schemas.openxmlformats.org/markup-compatibility/2006" xmlns:a14="http://schemas.microsoft.com/office/drawing/2010/main">
        <mc:Choice Requires="a14">
          <p:sp>
            <p:nvSpPr>
              <p:cNvPr id="19" name="TextBox 18"/>
              <p:cNvSpPr txBox="1"/>
              <p:nvPr/>
            </p:nvSpPr>
            <p:spPr>
              <a:xfrm>
                <a:off x="4571703" y="6743127"/>
                <a:ext cx="1552592" cy="381509"/>
              </a:xfrm>
              <a:prstGeom prst="rect">
                <a:avLst/>
              </a:prstGeom>
              <a:noFill/>
            </p:spPr>
            <p:txBody>
              <a:bodyPr wrap="none" lIns="91428" tIns="45714" rIns="91428" bIns="45714" rtlCol="0">
                <a:spAutoFit/>
              </a:bodyPr>
              <a:lstStyle/>
              <a:p>
                <a:pPr/>
                <a14:m>
                  <m:oMathPara xmlns:m="http://schemas.openxmlformats.org/officeDocument/2006/math">
                    <m:oMathParaPr>
                      <m:jc m:val="center"/>
                    </m:oMathParaPr>
                    <m:oMath xmlns:m="http://schemas.openxmlformats.org/officeDocument/2006/math">
                      <m:r>
                        <a:rPr lang="en-GB" sz="1000" i="1">
                          <a:latin typeface="Cambria Math"/>
                        </a:rPr>
                        <m:t>75</m:t>
                      </m:r>
                      <m:r>
                        <a:rPr lang="en-GB" sz="1000" i="1">
                          <a:latin typeface="Cambria Math"/>
                          <a:ea typeface="Cambria Math"/>
                        </a:rPr>
                        <m:t>×</m:t>
                      </m:r>
                      <m:f>
                        <m:fPr>
                          <m:ctrlPr>
                            <a:rPr lang="en-GB" sz="1000" i="1">
                              <a:latin typeface="Cambria Math" panose="02040503050406030204" pitchFamily="18" charset="0"/>
                              <a:ea typeface="Cambria Math"/>
                            </a:rPr>
                          </m:ctrlPr>
                        </m:fPr>
                        <m:num>
                          <m:r>
                            <a:rPr lang="en-GB" sz="1000" i="1">
                              <a:latin typeface="Cambria Math"/>
                              <a:ea typeface="Cambria Math"/>
                            </a:rPr>
                            <m:t>400</m:t>
                          </m:r>
                          <m:r>
                            <a:rPr lang="en-GB" sz="1000" i="1">
                              <a:latin typeface="Cambria Math"/>
                              <a:ea typeface="Cambria Math"/>
                            </a:rPr>
                            <m:t>𝑚𝑔</m:t>
                          </m:r>
                        </m:num>
                        <m:den>
                          <m:r>
                            <a:rPr lang="en-GB" sz="1000" i="1">
                              <a:latin typeface="Cambria Math"/>
                              <a:ea typeface="Cambria Math"/>
                            </a:rPr>
                            <m:t>15</m:t>
                          </m:r>
                        </m:den>
                      </m:f>
                      <m:r>
                        <a:rPr lang="en-GB" sz="1000">
                          <a:latin typeface="Cambria Math"/>
                          <a:ea typeface="Cambria Math"/>
                        </a:rPr>
                        <m:t>=</m:t>
                      </m:r>
                      <m:r>
                        <a:rPr lang="en-GB" sz="1000" b="1">
                          <a:latin typeface="Cambria Math"/>
                          <a:ea typeface="Cambria Math"/>
                        </a:rPr>
                        <m:t>𝟐𝟎𝟎𝟎𝐦𝐠</m:t>
                      </m:r>
                    </m:oMath>
                  </m:oMathPara>
                </a14:m>
                <a:endParaRPr lang="en-GB" sz="1000" b="1" i="1" baseline="30000" dirty="0"/>
              </a:p>
            </p:txBody>
          </p:sp>
        </mc:Choice>
        <mc:Fallback xmlns="">
          <p:sp>
            <p:nvSpPr>
              <p:cNvPr id="19" name="TextBox 18"/>
              <p:cNvSpPr txBox="1">
                <a:spLocks noRot="1" noChangeAspect="1" noMove="1" noResize="1" noEditPoints="1" noAdjustHandles="1" noChangeArrowheads="1" noChangeShapeType="1" noTextEdit="1"/>
              </p:cNvSpPr>
              <p:nvPr/>
            </p:nvSpPr>
            <p:spPr>
              <a:xfrm>
                <a:off x="4571703" y="6743127"/>
                <a:ext cx="1552592" cy="381509"/>
              </a:xfrm>
              <a:prstGeom prst="rect">
                <a:avLst/>
              </a:prstGeom>
              <a:blipFill rotWithShape="1">
                <a:blip r:embed="rId7"/>
                <a:stretch>
                  <a:fillRect/>
                </a:stretch>
              </a:blipFill>
            </p:spPr>
            <p:txBody>
              <a:bodyPr/>
              <a:lstStyle/>
              <a:p>
                <a:r>
                  <a:rPr lang="en-GB">
                    <a:noFill/>
                  </a:rPr>
                  <a:t> </a:t>
                </a:r>
              </a:p>
            </p:txBody>
          </p:sp>
        </mc:Fallback>
      </mc:AlternateContent>
      <p:sp>
        <p:nvSpPr>
          <p:cNvPr id="20" name="TextBox 19"/>
          <p:cNvSpPr txBox="1"/>
          <p:nvPr/>
        </p:nvSpPr>
        <p:spPr>
          <a:xfrm>
            <a:off x="6002944" y="6744427"/>
            <a:ext cx="396250" cy="415492"/>
          </a:xfrm>
          <a:prstGeom prst="rect">
            <a:avLst/>
          </a:prstGeom>
          <a:noFill/>
        </p:spPr>
        <p:txBody>
          <a:bodyPr wrap="none" lIns="91428" tIns="45714" rIns="91428" bIns="45714" rtlCol="0">
            <a:spAutoFit/>
          </a:bodyPr>
          <a:lstStyle/>
          <a:p>
            <a:r>
              <a:rPr lang="en-GB" dirty="0">
                <a:solidFill>
                  <a:srgbClr val="FF0000"/>
                </a:solidFill>
                <a:sym typeface="Wingdings"/>
              </a:rPr>
              <a:t></a:t>
            </a:r>
            <a:endParaRPr lang="en-GB" dirty="0">
              <a:solidFill>
                <a:srgbClr val="FF0000"/>
              </a:solidFill>
            </a:endParaRPr>
          </a:p>
        </p:txBody>
      </p:sp>
      <p:sp>
        <p:nvSpPr>
          <p:cNvPr id="21" name="TextBox 20"/>
          <p:cNvSpPr txBox="1"/>
          <p:nvPr/>
        </p:nvSpPr>
        <p:spPr>
          <a:xfrm>
            <a:off x="36911" y="1485892"/>
            <a:ext cx="3557588" cy="246221"/>
          </a:xfrm>
          <a:prstGeom prst="rect">
            <a:avLst/>
          </a:prstGeom>
          <a:noFill/>
        </p:spPr>
        <p:txBody>
          <a:bodyPr wrap="square" lIns="91428" tIns="45714" rIns="91428" bIns="45714" rtlCol="0">
            <a:spAutoFit/>
          </a:bodyPr>
          <a:lstStyle/>
          <a:p>
            <a:r>
              <a:rPr lang="en-GB" sz="1000" b="1" u="sng" dirty="0">
                <a:latin typeface="Arial" panose="020B0604020202020204" pitchFamily="34" charset="0"/>
                <a:cs typeface="Arial" panose="020B0604020202020204" pitchFamily="34" charset="0"/>
              </a:rPr>
              <a:t>SI prefixes</a:t>
            </a:r>
            <a:endParaRPr lang="en-GB" sz="10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1616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923</Words>
  <Application>Microsoft Office PowerPoint</Application>
  <PresentationFormat>Custom</PresentationFormat>
  <Paragraphs>180</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Cambria Math</vt:lpstr>
      <vt:lpstr>Century Schoolbook</vt:lpstr>
      <vt:lpstr>Times New Roman</vt:lpstr>
      <vt:lpstr>Office Theme</vt:lpstr>
      <vt:lpstr>PowerPoint Presentation</vt:lpstr>
      <vt:lpstr>PowerPoint Presentation</vt:lpstr>
    </vt:vector>
  </TitlesOfParts>
  <Company>University of Kent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mc396</dc:creator>
  <cp:lastModifiedBy>Tracey Ashmore</cp:lastModifiedBy>
  <cp:revision>6</cp:revision>
  <cp:lastPrinted>2015-05-21T08:56:25Z</cp:lastPrinted>
  <dcterms:created xsi:type="dcterms:W3CDTF">2015-05-21T08:36:44Z</dcterms:created>
  <dcterms:modified xsi:type="dcterms:W3CDTF">2022-09-13T14:54:53Z</dcterms:modified>
</cp:coreProperties>
</file>