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7200900" cy="756126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574" y="90"/>
      </p:cViewPr>
      <p:guideLst>
        <p:guide orient="horz" pos="238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68" y="2348893"/>
            <a:ext cx="6120765" cy="1620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4284716"/>
            <a:ext cx="504063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97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80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1764" y="334306"/>
            <a:ext cx="1275159" cy="7113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786" y="334306"/>
            <a:ext cx="3707963" cy="71131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57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99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21" y="4858812"/>
            <a:ext cx="6120765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821" y="3204786"/>
            <a:ext cx="6120765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59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786" y="1944575"/>
            <a:ext cx="2491561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5362" y="1944575"/>
            <a:ext cx="2491562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57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302801"/>
            <a:ext cx="648081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692533"/>
            <a:ext cx="3181648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5" y="2397901"/>
            <a:ext cx="3181648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957" y="1692533"/>
            <a:ext cx="3182898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957" y="2397901"/>
            <a:ext cx="3182898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41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27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63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6" y="301050"/>
            <a:ext cx="2369046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352" y="301051"/>
            <a:ext cx="4025503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6" y="1582265"/>
            <a:ext cx="2369046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3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427" y="5292884"/>
            <a:ext cx="43205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427" y="675613"/>
            <a:ext cx="43205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427" y="5917739"/>
            <a:ext cx="43205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70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45" y="302801"/>
            <a:ext cx="6480810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764295"/>
            <a:ext cx="648081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45" y="7008171"/>
            <a:ext cx="168021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0308" y="7008171"/>
            <a:ext cx="228028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0645" y="7008171"/>
            <a:ext cx="168021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4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35.png"/><Relationship Id="rId7" Type="http://schemas.openxmlformats.org/officeDocument/2006/relationships/image" Target="../media/image4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wmf"/><Relationship Id="rId5" Type="http://schemas.openxmlformats.org/officeDocument/2006/relationships/image" Target="../media/image2.tiff"/><Relationship Id="rId10" Type="http://schemas.openxmlformats.org/officeDocument/2006/relationships/image" Target="../media/image7.jpeg"/><Relationship Id="rId4" Type="http://schemas.openxmlformats.org/officeDocument/2006/relationships/image" Target="../media/image1.emf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2064" y="1663703"/>
            <a:ext cx="3567894" cy="40010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spc="-79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Calculating the amount of substance in a concentration expressed as a ratio strength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42064" y="3846821"/>
            <a:ext cx="3568699" cy="873955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Example 1</a:t>
            </a:r>
          </a:p>
          <a:p>
            <a:pPr>
              <a:spcBef>
                <a:spcPts val="6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How much sodium chloride is contained in 200mL of a 1 part in 500 w/v concentration?</a:t>
            </a:r>
          </a:p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7933" y="4745428"/>
            <a:ext cx="3374345" cy="70788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A part strength is a fraction.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17699" y="4982173"/>
                <a:ext cx="1628061" cy="381509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Cambria Math"/>
                        </a:rPr>
                        <m:t>𝑇h𝑢𝑠</m:t>
                      </m:r>
                      <m:r>
                        <a:rPr lang="en-GB" sz="1000">
                          <a:latin typeface="Cambria Math"/>
                          <a:ea typeface="Cambria Math"/>
                        </a:rPr>
                        <m:t>, 1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</a:rPr>
                        <m:t>part</m:t>
                      </m:r>
                      <m:r>
                        <a:rPr lang="en-GB" sz="100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</a:rPr>
                        <m:t>in</m:t>
                      </m:r>
                      <m:r>
                        <a:rPr lang="en-GB" sz="100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500</m:t>
                      </m:r>
                      <m:r>
                        <a:rPr lang="en-GB" sz="1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500</m:t>
                          </m:r>
                        </m:den>
                      </m:f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699" y="4982173"/>
                <a:ext cx="1628061" cy="38150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737914" y="5534236"/>
            <a:ext cx="3374362" cy="861768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2: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By multiplication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latin typeface="Arial" pitchFamily="34" charset="0"/>
                <a:cs typeface="Arial" pitchFamily="34" charset="0"/>
              </a:rPr>
              <a:t>*Remember, this is a w</a:t>
            </a:r>
            <a:r>
              <a:rPr lang="en-GB" sz="1000" i="1" dirty="0">
                <a:latin typeface="Arial" pitchFamily="34" charset="0"/>
                <a:cs typeface="Arial" pitchFamily="34" charset="0"/>
              </a:rPr>
              <a:t>/v</a:t>
            </a:r>
            <a:r>
              <a:rPr lang="en-GB" sz="1000" dirty="0">
                <a:latin typeface="Arial" pitchFamily="34" charset="0"/>
                <a:cs typeface="Arial" pitchFamily="34" charset="0"/>
              </a:rPr>
              <a:t> concentration.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66778" y="5770998"/>
                <a:ext cx="1479431" cy="381509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500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×200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𝑚𝐿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𝒈</m:t>
                      </m:r>
                      <m:r>
                        <a:rPr lang="en-GB" sz="1000" i="1" baseline="30000">
                          <a:latin typeface="Cambria Math"/>
                        </a:rPr>
                        <m:t>∗</m:t>
                      </m:r>
                    </m:oMath>
                  </m:oMathPara>
                </a14:m>
                <a:endParaRPr lang="en-GB" sz="1000" b="1" i="1" baseline="30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778" y="5770998"/>
                <a:ext cx="1479431" cy="38150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3642064" y="2"/>
            <a:ext cx="3576638" cy="162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lnSpc>
                <a:spcPts val="1800"/>
              </a:lnSpc>
            </a:pP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26950" y="128591"/>
            <a:ext cx="702872" cy="653386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GB" sz="3600" dirty="0">
              <a:solidFill>
                <a:srgbClr val="194F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42064" y="2"/>
            <a:ext cx="3576638" cy="162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lnSpc>
                <a:spcPts val="1800"/>
              </a:lnSpc>
            </a:pP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26950" y="128589"/>
            <a:ext cx="702872" cy="653392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3600" dirty="0">
              <a:solidFill>
                <a:srgbClr val="194F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42064" y="6372766"/>
            <a:ext cx="3568699" cy="630942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Example 2</a:t>
            </a:r>
          </a:p>
          <a:p>
            <a:pPr>
              <a:spcBef>
                <a:spcPts val="6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How much glucose is contained in 0.3L of a 1 part in 20 v/v concentration?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22261" y="5771642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42065" y="2"/>
            <a:ext cx="3571875" cy="1633538"/>
          </a:xfrm>
          <a:prstGeom prst="rect">
            <a:avLst/>
          </a:prstGeom>
          <a:solidFill>
            <a:srgbClr val="003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789712" y="797086"/>
            <a:ext cx="3431783" cy="78629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en-GB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A GLANCE/</a:t>
            </a: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en-GB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PHARMACY CALCULATIONS</a:t>
            </a: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en-GB" sz="1900" dirty="0">
                <a:solidFill>
                  <a:srgbClr val="BEA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 STRENGTHS</a:t>
            </a:r>
            <a:endParaRPr lang="en-GB" sz="1900" dirty="0">
              <a:solidFill>
                <a:srgbClr val="194F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42064" y="2"/>
            <a:ext cx="3576638" cy="162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lnSpc>
                <a:spcPts val="1800"/>
              </a:lnSpc>
            </a:pP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26950" y="128589"/>
            <a:ext cx="702872" cy="653392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3600" dirty="0">
              <a:solidFill>
                <a:srgbClr val="194F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062" y="1907329"/>
            <a:ext cx="3427622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425" y="174383"/>
            <a:ext cx="1758285" cy="540484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81105" y="300576"/>
            <a:ext cx="3362252" cy="375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spcCol="0" rtlCol="0" anchor="ctr"/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4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Learning Advisory Service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1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us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come and see us if you need any academic advice or guidance.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Canterbury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offices are next to Santander Bank</a:t>
            </a:r>
          </a:p>
          <a:p>
            <a:pPr>
              <a:spcBef>
                <a:spcPts val="653"/>
              </a:spcBef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 to Friday, 09.00 – 17.00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  learning@kent.ac.uk 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 01227 824016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Medway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based in room G0-09, in the Gillingham Building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 room DB034, in the Drill Hall Library.</a:t>
            </a:r>
          </a:p>
          <a:p>
            <a:pPr>
              <a:spcBef>
                <a:spcPts val="653"/>
              </a:spcBef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 to Friday, 09.00 – 17.00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  learningmedway@kent.ac.uk 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 01634 888884</a:t>
            </a:r>
          </a:p>
          <a:p>
            <a:pPr>
              <a:spcBef>
                <a:spcPts val="653"/>
              </a:spcBef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Student Learning Advisory Service (SLAS) is part of the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for the Enhancement of Learning and Teaching (UELT)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6" cstate="print"/>
          <a:srcRect l="2018" t="6865" r="36403" b="6865"/>
          <a:stretch/>
        </p:blipFill>
        <p:spPr bwMode="auto">
          <a:xfrm>
            <a:off x="1826976" y="6842943"/>
            <a:ext cx="1767180" cy="49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81" y="6644465"/>
            <a:ext cx="177879" cy="18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81" y="6871303"/>
            <a:ext cx="177879" cy="18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394948" y="6563566"/>
            <a:ext cx="746104" cy="254431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 err="1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kent.slas</a:t>
            </a:r>
            <a:endParaRPr lang="en-GB" sz="1000" b="1" dirty="0">
              <a:solidFill>
                <a:srgbClr val="BEA0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9062" y="6782003"/>
            <a:ext cx="1122810" cy="254431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GB" sz="1000" b="1" dirty="0" err="1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unikentSLAS</a:t>
            </a:r>
            <a:endParaRPr lang="en-GB" sz="1000" b="1" dirty="0">
              <a:solidFill>
                <a:srgbClr val="BEA0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2453" y="4197314"/>
            <a:ext cx="3397212" cy="1295735"/>
          </a:xfrm>
          <a:prstGeom prst="rect">
            <a:avLst/>
          </a:prstGeom>
        </p:spPr>
        <p:txBody>
          <a:bodyPr wrap="square" lIns="99562" tIns="49782" rIns="99562" bIns="49782">
            <a:spAutoFit/>
          </a:bodyPr>
          <a:lstStyle/>
          <a:p>
            <a:pPr>
              <a:spcAft>
                <a:spcPts val="653"/>
              </a:spcAft>
            </a:pPr>
            <a:r>
              <a:rPr lang="en-GB" sz="12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</a:p>
          <a:p>
            <a:pPr>
              <a:spcAft>
                <a:spcPts val="653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All materials checked by Dr Scott Wildman, Dr Cleopatra Branch, Jerome Durodie and Andrew Lea, Medway School of Pharmacy, Anson Building, Central Avenue, Chatham Maritime, Chatham, Kent. ME4 4TB.</a:t>
            </a:r>
          </a:p>
          <a:p>
            <a:pPr>
              <a:spcAft>
                <a:spcPts val="653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This leaflet has been produced in conjunction with sigma Mathematics Support Centre </a:t>
            </a:r>
          </a:p>
        </p:txBody>
      </p:sp>
      <p:pic>
        <p:nvPicPr>
          <p:cNvPr id="28" name="Picture 17" descr="http://www.coventry.ac.uk/Global/03%20Study%20section%20assets/Student%20support/academic%20support/Sigma%20Network%20logo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935" y="5520881"/>
            <a:ext cx="1255824" cy="50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0" descr="Image result for creative commons license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42" y="5637295"/>
            <a:ext cx="954867" cy="34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5C31069F-BD54-2CD2-6934-219055081813}"/>
              </a:ext>
            </a:extLst>
          </p:cNvPr>
          <p:cNvSpPr/>
          <p:nvPr/>
        </p:nvSpPr>
        <p:spPr>
          <a:xfrm>
            <a:off x="88624" y="6298673"/>
            <a:ext cx="3245172" cy="254425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www.kent.ac.uk/student-learning-advisory-service</a:t>
            </a:r>
          </a:p>
        </p:txBody>
      </p:sp>
    </p:spTree>
    <p:extLst>
      <p:ext uri="{BB962C8B-B14F-4D97-AF65-F5344CB8AC3E}">
        <p14:creationId xmlns:p14="http://schemas.microsoft.com/office/powerpoint/2010/main" val="38314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77" y="3"/>
            <a:ext cx="3539271" cy="246221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3" name="Rectangle 2"/>
          <p:cNvSpPr/>
          <p:nvPr/>
        </p:nvSpPr>
        <p:spPr>
          <a:xfrm>
            <a:off x="94868" y="242671"/>
            <a:ext cx="3373541" cy="861768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By multiplication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latin typeface="Arial" pitchFamily="34" charset="0"/>
                <a:cs typeface="Arial" pitchFamily="34" charset="0"/>
              </a:rPr>
              <a:t>*Remember, this is a v</a:t>
            </a:r>
            <a:r>
              <a:rPr lang="en-GB" sz="1000" i="1" dirty="0">
                <a:latin typeface="Arial" pitchFamily="34" charset="0"/>
                <a:cs typeface="Arial" pitchFamily="34" charset="0"/>
              </a:rPr>
              <a:t>/v</a:t>
            </a:r>
            <a:r>
              <a:rPr lang="en-GB" sz="1000" dirty="0">
                <a:latin typeface="Arial" pitchFamily="34" charset="0"/>
                <a:cs typeface="Arial" pitchFamily="34" charset="0"/>
              </a:rPr>
              <a:t> concentration.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94854" y="1985322"/>
            <a:ext cx="3373555" cy="70788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By multiplication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065" y="3576733"/>
            <a:ext cx="3374345" cy="70788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By multiplication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22931" y="466645"/>
                <a:ext cx="1466094" cy="38144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20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×300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𝑚𝐿</m:t>
                      </m:r>
                      <m:r>
                        <a:rPr lang="en-GB" sz="100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>
                          <a:latin typeface="Cambria Math"/>
                          <a:ea typeface="Cambria Math"/>
                        </a:rPr>
                        <m:t>𝟏𝟓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𝒎𝑳</m:t>
                      </m:r>
                      <m:r>
                        <a:rPr lang="en-GB" sz="1000" b="1" i="1" baseline="30000">
                          <a:latin typeface="Cambria Math"/>
                          <a:ea typeface="Cambria Math"/>
                        </a:rPr>
                        <m:t>∗</m:t>
                      </m:r>
                    </m:oMath>
                  </m:oMathPara>
                </a14:m>
                <a:endParaRPr lang="en-GB" sz="1000" b="1" i="1" baseline="30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931" y="466645"/>
                <a:ext cx="1466094" cy="38144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813" y="1106673"/>
            <a:ext cx="3545994" cy="873955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Example 3</a:t>
            </a:r>
          </a:p>
          <a:p>
            <a:pPr>
              <a:spcBef>
                <a:spcPts val="6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How much chloroform will be needed to make up 150mL of a 1 part in 400 v/v concentration?</a:t>
            </a:r>
          </a:p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79067" y="2193845"/>
                <a:ext cx="1667367" cy="38144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400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×150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𝑚𝐿</m:t>
                      </m:r>
                      <m:r>
                        <a:rPr lang="en-GB" sz="100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GB" sz="1000" b="1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GB" sz="1000" b="1">
                          <a:latin typeface="Cambria Math"/>
                          <a:ea typeface="Cambria Math"/>
                        </a:rPr>
                        <m:t>𝟑𝟕𝟓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𝒎𝑳</m:t>
                      </m:r>
                    </m:oMath>
                  </m:oMathPara>
                </a14:m>
                <a:endParaRPr lang="en-GB" sz="1000" b="1" i="1" baseline="30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067" y="2193845"/>
                <a:ext cx="1667367" cy="3814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438335" y="2197457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70734" y="469531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83693" y="3807628"/>
                <a:ext cx="2018425" cy="400809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1,000,000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×2500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𝑚𝐿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𝟏𝟐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𝒎𝒈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693" y="3807628"/>
                <a:ext cx="2018425" cy="4008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727135"/>
              </p:ext>
            </p:extLst>
          </p:nvPr>
        </p:nvGraphicFramePr>
        <p:xfrm>
          <a:off x="95877" y="4774629"/>
          <a:ext cx="3377675" cy="2438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78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8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150mL of 1 part in 200 v/v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b)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20mL of 1 part in 10,000 v/v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c)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0.2g of 1 part in 20 w/w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d)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1.2L of 5 parts in 100 v/v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e)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0.2mg of 1 part in 500 w/w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f)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400mL of 0.5ppm w/v 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g)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60mL of 25ppm w/v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h)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284mL of 1 part in 20 v/v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454g of 1 part in 800 w</a:t>
                      </a:r>
                      <a:r>
                        <a:rPr lang="en-GB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/w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j)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1500L of 0.005ppm w/v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70195" y="3"/>
            <a:ext cx="3558647" cy="483717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How much active ingredient is contained in the following?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0670" y="2933326"/>
            <a:ext cx="3568170" cy="1631210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a) = 0.75mL. b) = 2mcL. c) = 10mg. d) = 60mL.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e) = 0.4mcg. f) = 0.2mg. g) = 1.5mg. h) = 14.2mL. </a:t>
            </a:r>
          </a:p>
          <a:p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) = 567.5mg. j) = 7.5mg.</a:t>
            </a:r>
          </a:p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a) = 3.125mL. b) = 20mcL. c) = 12.5mcg. d) = 9mL.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e) = 2.6g. f) = 13.2mL. g) = 5mg. h) = 82.5mL.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)  = 37.5mg.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j) = 120mg. </a:t>
            </a:r>
          </a:p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598" y="2701253"/>
            <a:ext cx="3545209" cy="873962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Example 4</a:t>
            </a:r>
          </a:p>
          <a:p>
            <a:pPr>
              <a:spcBef>
                <a:spcPts val="6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How much sulphate is contained in 2.5L of a 5ppm concentration?</a:t>
            </a:r>
          </a:p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8900" y="3804711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32" y="4287409"/>
            <a:ext cx="3549774" cy="483717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How much active ingredient is contained in the following?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647345"/>
              </p:ext>
            </p:extLst>
          </p:nvPr>
        </p:nvGraphicFramePr>
        <p:xfrm>
          <a:off x="3658628" y="486183"/>
          <a:ext cx="3367393" cy="2438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77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9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125mL of 1 part in 40 v/v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b)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20mL of 1 part in 1000 v/v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c)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25mg of 1 part in 2000 w/w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d)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0.6L of 15 parts in 1000 v/v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e)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0.65L of 1 part in 250 w/v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f)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330mL of 1 part in 25 v/v 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g)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1000mL of 5ppm w/v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h)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660mL of 1 part in 8 v/v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2.5L of 15ppm w</a:t>
                      </a:r>
                      <a:r>
                        <a:rPr lang="en-GB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/v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j)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1.8g of 1 part in 15 w/w</a:t>
                      </a:r>
                    </a:p>
                  </a:txBody>
                  <a:tcPr marL="91439" marR="914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48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716</Words>
  <Application>Microsoft Office PowerPoint</Application>
  <PresentationFormat>Custom</PresentationFormat>
  <Paragraphs>121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 Math</vt:lpstr>
      <vt:lpstr>Century Schoolbook</vt:lpstr>
      <vt:lpstr>Times New Roman</vt:lpstr>
      <vt:lpstr>Office Theme</vt:lpstr>
      <vt:lpstr>PowerPoint Presentation</vt:lpstr>
      <vt:lpstr>PowerPoint Presentation</vt:lpstr>
    </vt:vector>
  </TitlesOfParts>
  <Company>University of Kent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mc396</dc:creator>
  <cp:lastModifiedBy>Tracey Ashmore</cp:lastModifiedBy>
  <cp:revision>9</cp:revision>
  <cp:lastPrinted>2015-05-21T08:56:25Z</cp:lastPrinted>
  <dcterms:created xsi:type="dcterms:W3CDTF">2015-05-21T08:36:44Z</dcterms:created>
  <dcterms:modified xsi:type="dcterms:W3CDTF">2022-09-13T14:53:32Z</dcterms:modified>
</cp:coreProperties>
</file>