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</p:sldIdLst>
  <p:sldSz cx="7200900" cy="756126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574" y="90"/>
      </p:cViewPr>
      <p:guideLst>
        <p:guide orient="horz" pos="238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68" y="2348893"/>
            <a:ext cx="6120765" cy="1620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5" y="4284716"/>
            <a:ext cx="504063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97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80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1764" y="334306"/>
            <a:ext cx="1275159" cy="7113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786" y="334306"/>
            <a:ext cx="3707963" cy="71131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57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99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821" y="4858812"/>
            <a:ext cx="6120765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821" y="3204786"/>
            <a:ext cx="6120765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59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786" y="1944575"/>
            <a:ext cx="2491561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5362" y="1944575"/>
            <a:ext cx="2491562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57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302801"/>
            <a:ext cx="648081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1692533"/>
            <a:ext cx="3181648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5" y="2397901"/>
            <a:ext cx="3181648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957" y="1692533"/>
            <a:ext cx="3182898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957" y="2397901"/>
            <a:ext cx="3182898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41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27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63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6" y="301050"/>
            <a:ext cx="2369046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352" y="301051"/>
            <a:ext cx="4025503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6" y="1582265"/>
            <a:ext cx="2369046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3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427" y="5292884"/>
            <a:ext cx="43205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427" y="675613"/>
            <a:ext cx="43205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427" y="5917739"/>
            <a:ext cx="43205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70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45" y="302801"/>
            <a:ext cx="6480810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1764295"/>
            <a:ext cx="648081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45" y="7008171"/>
            <a:ext cx="168021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0308" y="7008171"/>
            <a:ext cx="228028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0645" y="7008171"/>
            <a:ext cx="168021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4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69.png"/><Relationship Id="rId7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wmf"/><Relationship Id="rId5" Type="http://schemas.openxmlformats.org/officeDocument/2006/relationships/image" Target="../media/image2.tiff"/><Relationship Id="rId10" Type="http://schemas.openxmlformats.org/officeDocument/2006/relationships/image" Target="../media/image7.jpeg"/><Relationship Id="rId4" Type="http://schemas.openxmlformats.org/officeDocument/2006/relationships/image" Target="../media/image170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2.png"/><Relationship Id="rId2" Type="http://schemas.openxmlformats.org/officeDocument/2006/relationships/image" Target="../media/image17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4.png"/><Relationship Id="rId4" Type="http://schemas.openxmlformats.org/officeDocument/2006/relationships/image" Target="../media/image17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2062" y="1651002"/>
            <a:ext cx="3561725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spc="-79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Calculating the prevalence of a condition within a  given population.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42064" y="3564607"/>
            <a:ext cx="3568699" cy="1026658"/>
          </a:xfrm>
          <a:prstGeom prst="rect">
            <a:avLst/>
          </a:prstGeom>
          <a:solidFill>
            <a:schemeClr val="bg1"/>
          </a:solidFill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Example 1</a:t>
            </a:r>
          </a:p>
          <a:p>
            <a:pPr>
              <a:spcBef>
                <a:spcPts val="6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If approximately 1 person in 16 in the UK has diabetes, and the UK population is approximately 64 million, approximately how many people in UK have diabetes?</a:t>
            </a:r>
          </a:p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7933" y="4591928"/>
            <a:ext cx="3374345" cy="70788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 err="1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Prevalences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are fractions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42064" y="2"/>
            <a:ext cx="3576638" cy="162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lnSpc>
                <a:spcPts val="1800"/>
              </a:lnSpc>
            </a:pP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07649" y="4849852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42064" y="2"/>
            <a:ext cx="3576638" cy="162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lnSpc>
                <a:spcPts val="1800"/>
              </a:lnSpc>
            </a:pP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26950" y="128591"/>
            <a:ext cx="702872" cy="653386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GB" sz="3600" dirty="0">
              <a:solidFill>
                <a:srgbClr val="194F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42064" y="2"/>
            <a:ext cx="3576638" cy="162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lnSpc>
                <a:spcPts val="1800"/>
              </a:lnSpc>
            </a:pP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42064" y="2"/>
            <a:ext cx="3576638" cy="162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lnSpc>
                <a:spcPts val="1800"/>
              </a:lnSpc>
            </a:pP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26950" y="128591"/>
            <a:ext cx="702872" cy="653386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GB" sz="3600" dirty="0">
              <a:solidFill>
                <a:srgbClr val="194F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42064" y="2"/>
            <a:ext cx="3576638" cy="162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lnSpc>
                <a:spcPts val="1800"/>
              </a:lnSpc>
            </a:pP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26950" y="128589"/>
            <a:ext cx="702872" cy="653392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3600" dirty="0">
              <a:solidFill>
                <a:srgbClr val="194F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42065" y="2"/>
            <a:ext cx="3571875" cy="1633538"/>
          </a:xfrm>
          <a:prstGeom prst="rect">
            <a:avLst/>
          </a:prstGeom>
          <a:solidFill>
            <a:srgbClr val="003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789712" y="797086"/>
            <a:ext cx="3431783" cy="78629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en-GB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A GLANCE/</a:t>
            </a: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en-GB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PHARMACY CALCULATIONS</a:t>
            </a: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en-GB" sz="1900" dirty="0">
                <a:solidFill>
                  <a:srgbClr val="BEA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PREVALENCE</a:t>
            </a:r>
            <a:endParaRPr lang="en-GB" sz="1900" dirty="0">
              <a:solidFill>
                <a:srgbClr val="194F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42064" y="2"/>
            <a:ext cx="3576638" cy="162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lnSpc>
                <a:spcPts val="1800"/>
              </a:lnSpc>
            </a:pP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26950" y="128591"/>
            <a:ext cx="702872" cy="653386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GB" sz="3600" dirty="0">
              <a:solidFill>
                <a:srgbClr val="194F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766" y="2046290"/>
            <a:ext cx="3331568" cy="1509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466597" y="4854466"/>
                <a:ext cx="1918526" cy="38144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16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×64,000,000=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𝟎𝟎𝟎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𝟎𝟎𝟎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597" y="4854466"/>
                <a:ext cx="1918526" cy="3814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642064" y="5302310"/>
            <a:ext cx="3568699" cy="1169545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Example 2</a:t>
            </a:r>
          </a:p>
          <a:p>
            <a:pPr>
              <a:spcBef>
                <a:spcPts val="6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If approximately 19 per 10,000 children aged 10-11 years are severely obese, and the local population of children aged 10-11 years is 5,615, approximately how many will be severely obese?</a:t>
            </a:r>
          </a:p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37933" y="6474580"/>
            <a:ext cx="3374345" cy="1015657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 err="1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Prevalences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are fractions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latin typeface="Arial" pitchFamily="34" charset="0"/>
                <a:cs typeface="Arial" pitchFamily="34" charset="0"/>
              </a:rPr>
              <a:t>* Individuals – so round to a whole number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13068" y="6775858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86179" y="6775218"/>
                <a:ext cx="2046124" cy="397731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19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10,000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×5,615=10.6685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𝟏𝟏</m:t>
                      </m:r>
                      <m:r>
                        <a:rPr lang="en-GB" sz="1000" b="1" i="1" baseline="30000">
                          <a:latin typeface="Cambria Math"/>
                          <a:ea typeface="Cambria Math"/>
                        </a:rPr>
                        <m:t>∗</m:t>
                      </m:r>
                    </m:oMath>
                  </m:oMathPara>
                </a14:m>
                <a:endParaRPr lang="en-GB" sz="1000" b="1" i="1" baseline="30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6179" y="6775218"/>
                <a:ext cx="2046124" cy="3977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425" y="174383"/>
            <a:ext cx="1758285" cy="540484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119240" y="215594"/>
            <a:ext cx="3362252" cy="3759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spcCol="0" rtlCol="0" anchor="ctr"/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4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Learning Advisory Service</a:t>
            </a:r>
          </a:p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1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us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come and see us if you need any academic advice or guidance.</a:t>
            </a:r>
          </a:p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Canterbury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offices are next to Santander Bank</a:t>
            </a:r>
          </a:p>
          <a:p>
            <a:pPr>
              <a:spcBef>
                <a:spcPts val="653"/>
              </a:spcBef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 to Friday, 09.00 – 17.00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E:  learning@kent.ac.uk 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 01227 824016</a:t>
            </a:r>
          </a:p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Medway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based in room G0-09, in the Gillingham Building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 room DB034, in the Drill Hall Library.</a:t>
            </a:r>
          </a:p>
          <a:p>
            <a:pPr>
              <a:spcBef>
                <a:spcPts val="653"/>
              </a:spcBef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 to Friday, 09.00 – 17.00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E:  learningmedway@kent.ac.uk 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 01634 888884</a:t>
            </a:r>
          </a:p>
          <a:p>
            <a:pPr>
              <a:spcBef>
                <a:spcPts val="653"/>
              </a:spcBef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Student Learning Advisory Service (SLAS) is part of the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for the Enhancement of Learning and Teaching (UELT)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6" cstate="print"/>
          <a:srcRect l="2018" t="6865" r="36403" b="6865"/>
          <a:stretch/>
        </p:blipFill>
        <p:spPr bwMode="auto">
          <a:xfrm>
            <a:off x="1826976" y="6842943"/>
            <a:ext cx="1767180" cy="49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81" y="6644465"/>
            <a:ext cx="177879" cy="18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81" y="6871303"/>
            <a:ext cx="177879" cy="18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394948" y="6563566"/>
            <a:ext cx="746104" cy="254431"/>
          </a:xfrm>
          <a:prstGeom prst="rect">
            <a:avLst/>
          </a:prstGeom>
        </p:spPr>
        <p:txBody>
          <a:bodyPr wrap="none" lIns="99562" tIns="49782" rIns="99562" bIns="49782">
            <a:spAutoFit/>
          </a:bodyPr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 err="1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kent.slas</a:t>
            </a:r>
            <a:endParaRPr lang="en-GB" sz="1000" b="1" dirty="0">
              <a:solidFill>
                <a:srgbClr val="BEA0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9062" y="6782003"/>
            <a:ext cx="1122810" cy="254431"/>
          </a:xfrm>
          <a:prstGeom prst="rect">
            <a:avLst/>
          </a:prstGeom>
        </p:spPr>
        <p:txBody>
          <a:bodyPr wrap="none" lIns="99562" tIns="49782" rIns="99562" bIns="49782">
            <a:spAutoFit/>
          </a:bodyPr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GB" sz="1000" b="1" dirty="0" err="1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unikentSLAS</a:t>
            </a:r>
            <a:endParaRPr lang="en-GB" sz="1000" b="1" dirty="0">
              <a:solidFill>
                <a:srgbClr val="BEA0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7674" y="4087914"/>
            <a:ext cx="3397212" cy="1295735"/>
          </a:xfrm>
          <a:prstGeom prst="rect">
            <a:avLst/>
          </a:prstGeom>
        </p:spPr>
        <p:txBody>
          <a:bodyPr wrap="square" lIns="99562" tIns="49782" rIns="99562" bIns="49782">
            <a:spAutoFit/>
          </a:bodyPr>
          <a:lstStyle/>
          <a:p>
            <a:pPr>
              <a:spcAft>
                <a:spcPts val="653"/>
              </a:spcAft>
            </a:pPr>
            <a:r>
              <a:rPr lang="en-GB" sz="12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Acknowledgments</a:t>
            </a:r>
          </a:p>
          <a:p>
            <a:pPr>
              <a:spcAft>
                <a:spcPts val="653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All materials checked by Dr Scott Wildman, Dr Cleopatra Branch, Jerome Durodie and Andrew Lea, Medway School of Pharmacy, Anson Building, Central Avenue, Chatham Maritime, Chatham, Kent. ME4 4TB.</a:t>
            </a:r>
          </a:p>
          <a:p>
            <a:pPr>
              <a:spcAft>
                <a:spcPts val="653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This leaflet has been produced in conjunction with sigma Mathematics Support Centre </a:t>
            </a:r>
          </a:p>
        </p:txBody>
      </p:sp>
      <p:pic>
        <p:nvPicPr>
          <p:cNvPr id="33" name="Picture 17" descr="http://www.coventry.ac.uk/Global/03%20Study%20section%20assets/Student%20support/academic%20support/Sigma%20Network%20logo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654" y="5381190"/>
            <a:ext cx="1255824" cy="50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0" descr="Image result for creative commons license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66" y="5496769"/>
            <a:ext cx="954867" cy="34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97546AD4-ACD3-E5DD-1F11-1E5F2BE74F43}"/>
              </a:ext>
            </a:extLst>
          </p:cNvPr>
          <p:cNvSpPr/>
          <p:nvPr/>
        </p:nvSpPr>
        <p:spPr>
          <a:xfrm>
            <a:off x="144066" y="6331597"/>
            <a:ext cx="3245172" cy="254425"/>
          </a:xfrm>
          <a:prstGeom prst="rect">
            <a:avLst/>
          </a:prstGeom>
        </p:spPr>
        <p:txBody>
          <a:bodyPr wrap="none" lIns="99562" tIns="49782" rIns="99562" bIns="49782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www.kent.ac.uk/student-learning-advisory-service</a:t>
            </a:r>
          </a:p>
        </p:txBody>
      </p:sp>
    </p:spTree>
    <p:extLst>
      <p:ext uri="{BB962C8B-B14F-4D97-AF65-F5344CB8AC3E}">
        <p14:creationId xmlns:p14="http://schemas.microsoft.com/office/powerpoint/2010/main" val="38314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4535" y="5737"/>
            <a:ext cx="3563029" cy="5149614"/>
          </a:xfrm>
          <a:prstGeom prst="rect">
            <a:avLst/>
          </a:prstGeom>
          <a:solidFill>
            <a:schemeClr val="bg1"/>
          </a:solidFill>
        </p:spPr>
        <p:txBody>
          <a:bodyPr wrap="square" lIns="91428" tIns="45714" rIns="91428" bIns="45714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Q1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If 1 person in 400 has Condition A, approximately how many people in a population of 250,000 will have Condition A?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If 64 people per 100,000 have Condition B, approximately how many people in a population of 24,000 will have Condition B?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Q3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If 150 people per 10,000 have Condition C, and of these 40% have Type-A, approximately how many people in a population of 6,000 will have Condition C, Type-A?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Q4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If women are twice as likely as men to suffer from Condition D, and 268 per 100,000 men  suffer from Condition D, approximately how many women in a population of 3.2 million will suffer from Condition D (assuming that women make up 50% of the general population)?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Q5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If 16 in 10,000 people have Condition E, and, of these, 8.5% will have the Type-B form, then approximately how many people in a population of 1.46 million will have the Type-B form of Condition E? </a:t>
            </a:r>
          </a:p>
          <a:p>
            <a:pPr>
              <a:spcAft>
                <a:spcPts val="600"/>
              </a:spcAft>
            </a:pP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Q1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= 625.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= 15.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Q3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= 36.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Q4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= 17152.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Q5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= 199.</a:t>
            </a:r>
          </a:p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05" y="368301"/>
            <a:ext cx="3551664" cy="132343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Example 3</a:t>
            </a:r>
          </a:p>
          <a:p>
            <a:pPr>
              <a:spcBef>
                <a:spcPts val="6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If, in one year, approximately 396 per 100,000 people in the UK are diagnosed with cancer, and of these, 13% are diagnosed with lung cancer, approximately how many people in the UK are diagnosed with lung cancer in that year? (UK pop = 64 million) </a:t>
            </a:r>
          </a:p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3591" y="1694313"/>
            <a:ext cx="3373541" cy="861768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Number of cancer diagnoses as a whole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82971" y="2008508"/>
                <a:ext cx="2032917" cy="397731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396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100,000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×64,000,000=253,440</m:t>
                      </m:r>
                    </m:oMath>
                  </m:oMathPara>
                </a14:m>
                <a:endParaRPr lang="en-GB" sz="1000" b="1" i="1" baseline="30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971" y="2008508"/>
                <a:ext cx="2032917" cy="3977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93591" y="2633643"/>
            <a:ext cx="3373541" cy="861768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2: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Number of lung cancer diagnoses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5120" y="2931868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71360" y="2934284"/>
                <a:ext cx="1621457" cy="38144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13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100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×253,440=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𝟑𝟐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𝟗𝟒𝟕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360" y="2934284"/>
                <a:ext cx="1621457" cy="3814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866" y="3503486"/>
            <a:ext cx="3568699" cy="132343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Example 4</a:t>
            </a:r>
          </a:p>
          <a:p>
            <a:pPr>
              <a:spcBef>
                <a:spcPts val="6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If, in one year, the death rate from all causes in Scotland was approximately 1,034 per 100,000, and of these, 15.1% were the result of coronary heart disease (CHD), approximately how many people in Scotland died from CHD in that year? (Scotland  pop = 5.2 million) </a:t>
            </a:r>
          </a:p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3591" y="4829498"/>
            <a:ext cx="3373541" cy="861768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Number of deaths as a whole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54952" y="5138444"/>
                <a:ext cx="1891852" cy="397731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1034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100,000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×5,200,000=53,768</m:t>
                      </m:r>
                    </m:oMath>
                  </m:oMathPara>
                </a14:m>
                <a:endParaRPr lang="en-GB" sz="1000" b="1" i="1" baseline="30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952" y="5138444"/>
                <a:ext cx="1891852" cy="3977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93591" y="5768827"/>
            <a:ext cx="3373541" cy="861774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2: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Number of deaths from CHD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58277" y="6072306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26688" y="6069468"/>
                <a:ext cx="1499629" cy="384523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15.1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100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×53,768=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𝟖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𝟏𝟏𝟗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688" y="6069468"/>
                <a:ext cx="1499629" cy="3845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148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683</Words>
  <Application>Microsoft Office PowerPoint</Application>
  <PresentationFormat>Custom</PresentationFormat>
  <Paragraphs>88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 Math</vt:lpstr>
      <vt:lpstr>Century Schoolbook</vt:lpstr>
      <vt:lpstr>Times New Roman</vt:lpstr>
      <vt:lpstr>Office Theme</vt:lpstr>
      <vt:lpstr>PowerPoint Presentation</vt:lpstr>
      <vt:lpstr>PowerPoint Presentation</vt:lpstr>
    </vt:vector>
  </TitlesOfParts>
  <Company>University of Kent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mc396</dc:creator>
  <cp:lastModifiedBy>Tracey Ashmore</cp:lastModifiedBy>
  <cp:revision>21</cp:revision>
  <cp:lastPrinted>2015-05-21T08:56:25Z</cp:lastPrinted>
  <dcterms:created xsi:type="dcterms:W3CDTF">2015-05-21T08:36:44Z</dcterms:created>
  <dcterms:modified xsi:type="dcterms:W3CDTF">2022-09-13T14:52:52Z</dcterms:modified>
</cp:coreProperties>
</file>