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68" r:id="rId3"/>
  </p:sldIdLst>
  <p:sldSz cx="7200900" cy="756126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2">
          <p15:clr>
            <a:srgbClr val="A4A3A4"/>
          </p15:clr>
        </p15:guide>
        <p15:guide id="2" pos="22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2574" y="90"/>
      </p:cViewPr>
      <p:guideLst>
        <p:guide orient="horz" pos="2382"/>
        <p:guide pos="226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0068" y="2348893"/>
            <a:ext cx="6120765" cy="1620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80135" y="4284716"/>
            <a:ext cx="5040630" cy="193232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4D00C-EC3A-4DAC-AE74-C9121D9833B5}" type="datetimeFigureOut">
              <a:rPr lang="en-GB" smtClean="0"/>
              <a:t>13/09/2022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79ACC-B343-4DD7-AC4A-02B7C88264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29761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4D00C-EC3A-4DAC-AE74-C9121D9833B5}" type="datetimeFigureOut">
              <a:rPr lang="en-GB" smtClean="0"/>
              <a:t>13/09/2022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79ACC-B343-4DD7-AC4A-02B7C88264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68013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111764" y="334306"/>
            <a:ext cx="1275159" cy="711318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3786" y="334306"/>
            <a:ext cx="3707963" cy="711318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4D00C-EC3A-4DAC-AE74-C9121D9833B5}" type="datetimeFigureOut">
              <a:rPr lang="en-GB" smtClean="0"/>
              <a:t>13/09/2022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79ACC-B343-4DD7-AC4A-02B7C88264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65712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4D00C-EC3A-4DAC-AE74-C9121D9833B5}" type="datetimeFigureOut">
              <a:rPr lang="en-GB" smtClean="0"/>
              <a:t>13/09/2022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79ACC-B343-4DD7-AC4A-02B7C88264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49977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821" y="4858812"/>
            <a:ext cx="6120765" cy="1501751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8821" y="3204786"/>
            <a:ext cx="6120765" cy="165402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4D00C-EC3A-4DAC-AE74-C9121D9833B5}" type="datetimeFigureOut">
              <a:rPr lang="en-GB" smtClean="0"/>
              <a:t>13/09/2022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79ACC-B343-4DD7-AC4A-02B7C88264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15925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83786" y="1944575"/>
            <a:ext cx="2491561" cy="550291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895362" y="1944575"/>
            <a:ext cx="2491562" cy="550291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4D00C-EC3A-4DAC-AE74-C9121D9833B5}" type="datetimeFigureOut">
              <a:rPr lang="en-GB" smtClean="0"/>
              <a:t>13/09/2022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79ACC-B343-4DD7-AC4A-02B7C88264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55763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045" y="302801"/>
            <a:ext cx="6480810" cy="1260211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0045" y="1692533"/>
            <a:ext cx="3181648" cy="70536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0045" y="2397901"/>
            <a:ext cx="3181648" cy="435647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657957" y="1692533"/>
            <a:ext cx="3182898" cy="70536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657957" y="2397901"/>
            <a:ext cx="3182898" cy="435647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4D00C-EC3A-4DAC-AE74-C9121D9833B5}" type="datetimeFigureOut">
              <a:rPr lang="en-GB" smtClean="0"/>
              <a:t>13/09/2022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79ACC-B343-4DD7-AC4A-02B7C88264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54185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4D00C-EC3A-4DAC-AE74-C9121D9833B5}" type="datetimeFigureOut">
              <a:rPr lang="en-GB" smtClean="0"/>
              <a:t>13/09/2022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79ACC-B343-4DD7-AC4A-02B7C88264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92793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4D00C-EC3A-4DAC-AE74-C9121D9833B5}" type="datetimeFigureOut">
              <a:rPr lang="en-GB" smtClean="0"/>
              <a:t>13/09/2022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79ACC-B343-4DD7-AC4A-02B7C88264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26346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046" y="301050"/>
            <a:ext cx="2369046" cy="128121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15352" y="301051"/>
            <a:ext cx="4025503" cy="645332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0046" y="1582265"/>
            <a:ext cx="2369046" cy="517211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4D00C-EC3A-4DAC-AE74-C9121D9833B5}" type="datetimeFigureOut">
              <a:rPr lang="en-GB" smtClean="0"/>
              <a:t>13/09/2022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79ACC-B343-4DD7-AC4A-02B7C88264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130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11427" y="5292884"/>
            <a:ext cx="4320540" cy="62485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11427" y="675613"/>
            <a:ext cx="4320540" cy="453675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11427" y="5917739"/>
            <a:ext cx="4320540" cy="88739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4D00C-EC3A-4DAC-AE74-C9121D9833B5}" type="datetimeFigureOut">
              <a:rPr lang="en-GB" smtClean="0"/>
              <a:t>13/09/2022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79ACC-B343-4DD7-AC4A-02B7C88264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27036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0045" y="302801"/>
            <a:ext cx="6480810" cy="12602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0045" y="1764295"/>
            <a:ext cx="6480810" cy="49900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045" y="7008171"/>
            <a:ext cx="1680210" cy="402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B4D00C-EC3A-4DAC-AE74-C9121D9833B5}" type="datetimeFigureOut">
              <a:rPr lang="en-GB" smtClean="0"/>
              <a:t>13/09/2022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60308" y="7008171"/>
            <a:ext cx="2280285" cy="402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60645" y="7008171"/>
            <a:ext cx="1680210" cy="402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B79ACC-B343-4DD7-AC4A-02B7C88264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43403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1.emf"/><Relationship Id="rId7" Type="http://schemas.openxmlformats.org/officeDocument/2006/relationships/image" Target="../media/image3.wmf"/><Relationship Id="rId2" Type="http://schemas.openxmlformats.org/officeDocument/2006/relationships/image" Target="../media/image6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tiff"/><Relationship Id="rId11" Type="http://schemas.openxmlformats.org/officeDocument/2006/relationships/image" Target="../media/image7.jpeg"/><Relationship Id="rId5" Type="http://schemas.openxmlformats.org/officeDocument/2006/relationships/image" Target="../media/image67.png"/><Relationship Id="rId10" Type="http://schemas.openxmlformats.org/officeDocument/2006/relationships/image" Target="../media/image6.png"/><Relationship Id="rId4" Type="http://schemas.openxmlformats.org/officeDocument/2006/relationships/image" Target="../media/image66.png"/><Relationship Id="rId9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9.png"/><Relationship Id="rId7" Type="http://schemas.openxmlformats.org/officeDocument/2006/relationships/image" Target="../media/image73.png"/><Relationship Id="rId2" Type="http://schemas.openxmlformats.org/officeDocument/2006/relationships/image" Target="../media/image6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2.png"/><Relationship Id="rId5" Type="http://schemas.openxmlformats.org/officeDocument/2006/relationships/image" Target="../media/image71.png"/><Relationship Id="rId4" Type="http://schemas.openxmlformats.org/officeDocument/2006/relationships/image" Target="../media/image7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42063" y="1651003"/>
            <a:ext cx="3573037" cy="400103"/>
          </a:xfrm>
          <a:prstGeom prst="rect">
            <a:avLst/>
          </a:prstGeom>
          <a:solidFill>
            <a:schemeClr val="bg1"/>
          </a:solidFill>
        </p:spPr>
        <p:txBody>
          <a:bodyPr wrap="square" lIns="91428" tIns="45714" rIns="91428" bIns="45714" rtlCol="0">
            <a:spAutoFit/>
          </a:bodyPr>
          <a:lstStyle/>
          <a:p>
            <a:r>
              <a:rPr lang="en-GB" sz="1000" b="1" spc="-79" dirty="0">
                <a:latin typeface="Century Schoolbook" panose="02040604050505020304" pitchFamily="18" charset="0"/>
                <a:cs typeface="Times New Roman" panose="02020603050405020304" pitchFamily="18" charset="0"/>
              </a:rPr>
              <a:t>Calculating how much  base to add to a product to achieve a lower desired concentration.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642065" y="3897091"/>
            <a:ext cx="3562754" cy="873955"/>
          </a:xfrm>
          <a:prstGeom prst="rect">
            <a:avLst/>
          </a:prstGeom>
          <a:solidFill>
            <a:schemeClr val="bg1"/>
          </a:solidFill>
        </p:spPr>
        <p:txBody>
          <a:bodyPr wrap="square" lIns="91428" tIns="45714" rIns="91428" bIns="45714" rtlCol="0">
            <a:spAutoFit/>
          </a:bodyPr>
          <a:lstStyle/>
          <a:p>
            <a:r>
              <a:rPr lang="en-GB" sz="1000" b="1" dirty="0">
                <a:latin typeface="Arial" panose="020B0604020202020204" pitchFamily="34" charset="0"/>
                <a:cs typeface="Arial" panose="020B0604020202020204" pitchFamily="34" charset="0"/>
              </a:rPr>
              <a:t>Example 1</a:t>
            </a:r>
          </a:p>
          <a:p>
            <a:pPr>
              <a:spcBef>
                <a:spcPts val="600"/>
              </a:spcBef>
            </a:pP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How much water should you add to 100mL of a 10% v/v solution to reduce it in strength to a 4% v/v solution?</a:t>
            </a:r>
          </a:p>
          <a:p>
            <a:pPr>
              <a:spcBef>
                <a:spcPts val="600"/>
              </a:spcBef>
            </a:pPr>
            <a:r>
              <a:rPr lang="en-GB" sz="1000" b="1" dirty="0">
                <a:latin typeface="Arial" panose="020B0604020202020204" pitchFamily="34" charset="0"/>
                <a:cs typeface="Arial" panose="020B0604020202020204" pitchFamily="34" charset="0"/>
              </a:rPr>
              <a:t>Method</a:t>
            </a:r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737933" y="4771156"/>
            <a:ext cx="3374345" cy="707885"/>
          </a:xfrm>
          <a:prstGeom prst="rect">
            <a:avLst/>
          </a:prstGeom>
          <a:noFill/>
          <a:ln>
            <a:solidFill>
              <a:srgbClr val="194F77"/>
            </a:solidFill>
          </a:ln>
        </p:spPr>
        <p:txBody>
          <a:bodyPr wrap="square" lIns="91428" tIns="45714" rIns="91428" bIns="45714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000" b="1" dirty="0">
                <a:latin typeface="Arial" panose="020B0604020202020204" pitchFamily="34" charset="0"/>
                <a:ea typeface="SimSun" pitchFamily="2" charset="-122"/>
                <a:cs typeface="Arial" panose="020B0604020202020204" pitchFamily="34" charset="0"/>
              </a:rPr>
              <a:t>Step 1: </a:t>
            </a:r>
            <a:r>
              <a:rPr lang="en-GB" sz="1000" dirty="0">
                <a:latin typeface="Arial" panose="020B0604020202020204" pitchFamily="34" charset="0"/>
                <a:ea typeface="SimSun" pitchFamily="2" charset="-122"/>
                <a:cs typeface="Arial" panose="020B0604020202020204" pitchFamily="34" charset="0"/>
              </a:rPr>
              <a:t>Use c</a:t>
            </a:r>
            <a:r>
              <a:rPr lang="en-GB" sz="1000" baseline="-25000" dirty="0">
                <a:latin typeface="Arial" panose="020B0604020202020204" pitchFamily="34" charset="0"/>
                <a:ea typeface="SimSun" pitchFamily="2" charset="-122"/>
                <a:cs typeface="Arial" panose="020B0604020202020204" pitchFamily="34" charset="0"/>
              </a:rPr>
              <a:t>1</a:t>
            </a:r>
            <a:r>
              <a:rPr lang="en-GB" sz="1000" dirty="0">
                <a:latin typeface="Arial" panose="020B0604020202020204" pitchFamily="34" charset="0"/>
                <a:ea typeface="SimSun" pitchFamily="2" charset="-122"/>
                <a:cs typeface="Arial" panose="020B0604020202020204" pitchFamily="34" charset="0"/>
              </a:rPr>
              <a:t> x v</a:t>
            </a:r>
            <a:r>
              <a:rPr lang="en-GB" sz="1000" baseline="-25000" dirty="0">
                <a:latin typeface="Arial" panose="020B0604020202020204" pitchFamily="34" charset="0"/>
                <a:ea typeface="SimSun" pitchFamily="2" charset="-122"/>
                <a:cs typeface="Arial" panose="020B0604020202020204" pitchFamily="34" charset="0"/>
              </a:rPr>
              <a:t>1</a:t>
            </a:r>
            <a:r>
              <a:rPr lang="en-GB" sz="1000" dirty="0">
                <a:latin typeface="Arial" panose="020B0604020202020204" pitchFamily="34" charset="0"/>
                <a:ea typeface="SimSun" pitchFamily="2" charset="-122"/>
                <a:cs typeface="Arial" panose="020B0604020202020204" pitchFamily="34" charset="0"/>
              </a:rPr>
              <a:t>= c</a:t>
            </a:r>
            <a:r>
              <a:rPr lang="en-GB" sz="1000" baseline="-25000" dirty="0">
                <a:latin typeface="Arial" panose="020B0604020202020204" pitchFamily="34" charset="0"/>
                <a:ea typeface="SimSun" pitchFamily="2" charset="-122"/>
                <a:cs typeface="Arial" panose="020B0604020202020204" pitchFamily="34" charset="0"/>
              </a:rPr>
              <a:t>2</a:t>
            </a:r>
            <a:r>
              <a:rPr lang="en-GB" sz="1000" dirty="0">
                <a:latin typeface="Arial" panose="020B0604020202020204" pitchFamily="34" charset="0"/>
                <a:ea typeface="SimSun" pitchFamily="2" charset="-122"/>
                <a:cs typeface="Arial" panose="020B0604020202020204" pitchFamily="34" charset="0"/>
              </a:rPr>
              <a:t> x v</a:t>
            </a:r>
            <a:r>
              <a:rPr lang="en-GB" sz="1000" baseline="-25000" dirty="0">
                <a:latin typeface="Arial" panose="020B0604020202020204" pitchFamily="34" charset="0"/>
                <a:ea typeface="SimSun" pitchFamily="2" charset="-122"/>
                <a:cs typeface="Arial" panose="020B0604020202020204" pitchFamily="34" charset="0"/>
              </a:rPr>
              <a:t>2</a:t>
            </a:r>
            <a:endParaRPr lang="en-GB" sz="1000" dirty="0">
              <a:latin typeface="Arial" panose="020B0604020202020204" pitchFamily="34" charset="0"/>
              <a:ea typeface="SimSun" pitchFamily="2" charset="-122"/>
              <a:cs typeface="Arial" panose="020B0604020202020204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GB" sz="1000" dirty="0">
              <a:latin typeface="Arial" panose="020B0604020202020204" pitchFamily="34" charset="0"/>
              <a:ea typeface="SimSun" pitchFamily="2" charset="-122"/>
              <a:cs typeface="Arial" panose="020B0604020202020204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GB" sz="1000" dirty="0">
              <a:latin typeface="Arial" panose="020B0604020202020204" pitchFamily="34" charset="0"/>
              <a:ea typeface="SimSun" pitchFamily="2" charset="-122"/>
              <a:cs typeface="Arial" panose="020B0604020202020204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GB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737914" y="5552997"/>
            <a:ext cx="3374362" cy="861774"/>
          </a:xfrm>
          <a:prstGeom prst="rect">
            <a:avLst/>
          </a:prstGeom>
          <a:noFill/>
          <a:ln>
            <a:solidFill>
              <a:srgbClr val="194F77"/>
            </a:solidFill>
          </a:ln>
        </p:spPr>
        <p:txBody>
          <a:bodyPr wrap="square" lIns="91428" tIns="45714" rIns="91428" bIns="45714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GB" sz="1000" b="1" dirty="0">
                <a:latin typeface="Arial" panose="020B0604020202020204" pitchFamily="34" charset="0"/>
                <a:ea typeface="SimSun" pitchFamily="2" charset="-122"/>
                <a:cs typeface="Arial" panose="020B0604020202020204" pitchFamily="34" charset="0"/>
              </a:rPr>
              <a:t>Step 2: </a:t>
            </a:r>
            <a:r>
              <a:rPr lang="en-GB" sz="1000" dirty="0">
                <a:latin typeface="Arial" panose="020B0604020202020204" pitchFamily="34" charset="0"/>
                <a:ea typeface="SimSun" pitchFamily="2" charset="-122"/>
                <a:cs typeface="Arial" panose="020B0604020202020204" pitchFamily="34" charset="0"/>
              </a:rPr>
              <a:t>Transpose for </a:t>
            </a:r>
            <a:r>
              <a:rPr lang="en-GB" sz="1000" i="1" dirty="0"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x</a:t>
            </a:r>
            <a:r>
              <a:rPr lang="en-GB" sz="1000" dirty="0">
                <a:latin typeface="Arial" panose="020B0604020202020204" pitchFamily="34" charset="0"/>
                <a:ea typeface="SimSun" pitchFamily="2" charset="-122"/>
                <a:cs typeface="Arial" panose="020B0604020202020204" pitchFamily="34" charset="0"/>
              </a:rPr>
              <a:t> and solve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GB" sz="1000" dirty="0">
              <a:latin typeface="Arial" panose="020B0604020202020204" pitchFamily="34" charset="0"/>
              <a:ea typeface="SimSun" pitchFamily="2" charset="-122"/>
              <a:cs typeface="Arial" panose="020B0604020202020204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GB" sz="1000" dirty="0">
              <a:latin typeface="Arial" panose="020B0604020202020204" pitchFamily="34" charset="0"/>
              <a:ea typeface="SimSun" pitchFamily="2" charset="-122"/>
              <a:cs typeface="Arial" panose="020B0604020202020204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GB" sz="1000" dirty="0">
              <a:latin typeface="Arial" panose="020B0604020202020204" pitchFamily="34" charset="0"/>
              <a:ea typeface="SimSun" pitchFamily="2" charset="-122"/>
              <a:cs typeface="Arial" panose="020B0604020202020204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GB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742268" y="6495208"/>
            <a:ext cx="3370011" cy="856995"/>
          </a:xfrm>
          <a:prstGeom prst="rect">
            <a:avLst/>
          </a:prstGeom>
          <a:noFill/>
          <a:ln>
            <a:solidFill>
              <a:srgbClr val="194F77"/>
            </a:solidFill>
          </a:ln>
        </p:spPr>
        <p:txBody>
          <a:bodyPr wrap="square" lIns="91428" tIns="45714" rIns="91428" bIns="45714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GB" sz="1000" b="1" dirty="0">
                <a:latin typeface="Arial" panose="020B0604020202020204" pitchFamily="34" charset="0"/>
                <a:ea typeface="SimSun" pitchFamily="2" charset="-122"/>
                <a:cs typeface="Arial" panose="020B0604020202020204" pitchFamily="34" charset="0"/>
              </a:rPr>
              <a:t>Step 3: </a:t>
            </a:r>
            <a:r>
              <a:rPr lang="en-GB" sz="1000" dirty="0">
                <a:latin typeface="Arial" panose="020B0604020202020204" pitchFamily="34" charset="0"/>
                <a:ea typeface="SimSun" pitchFamily="2" charset="-122"/>
                <a:cs typeface="Arial" panose="020B0604020202020204" pitchFamily="34" charset="0"/>
              </a:rPr>
              <a:t>Subtract the total original volume from the new volume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GB" sz="1000" dirty="0">
              <a:latin typeface="Arial" panose="020B0604020202020204" pitchFamily="34" charset="0"/>
              <a:ea typeface="SimSun" pitchFamily="2" charset="-122"/>
              <a:cs typeface="Arial" panose="020B0604020202020204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GB" sz="1000" dirty="0">
              <a:latin typeface="Arial" panose="020B0604020202020204" pitchFamily="34" charset="0"/>
              <a:ea typeface="SimSun" pitchFamily="2" charset="-122"/>
              <a:cs typeface="Arial" panose="020B0604020202020204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GB" sz="1000" dirty="0"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4147966" y="6924307"/>
                <a:ext cx="2558059" cy="261604"/>
              </a:xfrm>
              <a:prstGeom prst="rect">
                <a:avLst/>
              </a:prstGeom>
              <a:noFill/>
            </p:spPr>
            <p:txBody>
              <a:bodyPr wrap="none" lIns="91428" tIns="45714" rIns="91428" bIns="45714">
                <a:spAutoFit/>
              </a:bodyPr>
              <a:lstStyle/>
              <a:p>
                <a:pPr lvl="0" algn="ctr"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100" i="1"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250</m:t>
                      </m:r>
                      <m:r>
                        <a:rPr lang="en-GB" sz="1100" i="1"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𝑚𝐿</m:t>
                      </m:r>
                      <m:r>
                        <a:rPr lang="en-GB" sz="1100" i="1"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−100</m:t>
                      </m:r>
                      <m:r>
                        <a:rPr lang="en-GB" sz="1100" i="1"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𝑚𝐿</m:t>
                      </m:r>
                      <m:r>
                        <a:rPr lang="en-GB" sz="1100"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=</m:t>
                      </m:r>
                      <m:r>
                        <a:rPr lang="en-GB" sz="1100" b="1" i="1"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𝟏𝟓𝟎</m:t>
                      </m:r>
                      <m:r>
                        <a:rPr lang="en-GB" sz="1100" b="1" i="1"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𝒎𝑳</m:t>
                      </m:r>
                      <m:r>
                        <a:rPr lang="en-GB" sz="1100" b="1" i="1"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 </m:t>
                      </m:r>
                      <m:r>
                        <a:rPr lang="en-GB" sz="1100"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(</m:t>
                      </m:r>
                      <m:r>
                        <m:rPr>
                          <m:sty m:val="p"/>
                        </m:rPr>
                        <a:rPr lang="en-GB" sz="1100"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of</m:t>
                      </m:r>
                      <m:r>
                        <a:rPr lang="en-GB" sz="1100"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1100"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water</m:t>
                      </m:r>
                      <m:r>
                        <a:rPr lang="en-GB" sz="1100"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)</m:t>
                      </m:r>
                    </m:oMath>
                  </m:oMathPara>
                </a14:m>
                <a:endParaRPr lang="en-GB" sz="8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47966" y="6924307"/>
                <a:ext cx="2558059" cy="261604"/>
              </a:xfrm>
              <a:prstGeom prst="rect">
                <a:avLst/>
              </a:prstGeom>
              <a:blipFill rotWithShape="1">
                <a:blip r:embed="rId2"/>
                <a:stretch>
                  <a:fillRect b="-46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Rectangle 7"/>
          <p:cNvSpPr/>
          <p:nvPr/>
        </p:nvSpPr>
        <p:spPr>
          <a:xfrm>
            <a:off x="3642064" y="2"/>
            <a:ext cx="3576638" cy="16240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4" rIns="91428" bIns="45714" rtlCol="0" anchor="ctr"/>
          <a:lstStyle/>
          <a:p>
            <a:pPr>
              <a:lnSpc>
                <a:spcPts val="1800"/>
              </a:lnSpc>
            </a:pPr>
            <a:endParaRPr lang="en-GB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481691" y="6856046"/>
            <a:ext cx="396250" cy="415492"/>
          </a:xfrm>
          <a:prstGeom prst="rect">
            <a:avLst/>
          </a:prstGeom>
          <a:noFill/>
        </p:spPr>
        <p:txBody>
          <a:bodyPr wrap="none" lIns="91428" tIns="45714" rIns="91428" bIns="45714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  <a:sym typeface="Wingdings"/>
              </a:rPr>
              <a:t>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642064" y="2"/>
            <a:ext cx="3576638" cy="16240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4" rIns="91428" bIns="45714" rtlCol="0" anchor="ctr"/>
          <a:lstStyle/>
          <a:p>
            <a:pPr>
              <a:lnSpc>
                <a:spcPts val="1800"/>
              </a:lnSpc>
            </a:pPr>
            <a:endParaRPr lang="en-GB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526950" y="128591"/>
            <a:ext cx="702872" cy="653386"/>
          </a:xfrm>
          <a:prstGeom prst="rect">
            <a:avLst/>
          </a:prstGeom>
          <a:noFill/>
          <a:ln>
            <a:noFill/>
          </a:ln>
        </p:spPr>
        <p:txBody>
          <a:bodyPr wrap="square" lIns="91428" tIns="45714" rIns="91428" bIns="45714" rtlCol="0">
            <a:spAutoFit/>
          </a:bodyPr>
          <a:lstStyle/>
          <a:p>
            <a:r>
              <a:rPr lang="en-GB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endParaRPr lang="en-GB" sz="3600" dirty="0">
              <a:solidFill>
                <a:srgbClr val="194F77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642065" y="2"/>
            <a:ext cx="3571875" cy="1633538"/>
          </a:xfrm>
          <a:prstGeom prst="rect">
            <a:avLst/>
          </a:prstGeom>
          <a:solidFill>
            <a:srgbClr val="7429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4" rIns="91428" bIns="45714" rtlCol="0" anchor="ctr"/>
          <a:lstStyle/>
          <a:p>
            <a:pPr algn="ctr"/>
            <a:endParaRPr lang="en-GB"/>
          </a:p>
        </p:txBody>
      </p:sp>
      <p:sp>
        <p:nvSpPr>
          <p:cNvPr id="13" name="TextBox 12"/>
          <p:cNvSpPr txBox="1"/>
          <p:nvPr/>
        </p:nvSpPr>
        <p:spPr>
          <a:xfrm>
            <a:off x="3777391" y="809782"/>
            <a:ext cx="3441310" cy="786293"/>
          </a:xfrm>
          <a:prstGeom prst="rect">
            <a:avLst/>
          </a:prstGeom>
          <a:noFill/>
        </p:spPr>
        <p:txBody>
          <a:bodyPr wrap="square" lIns="91428" tIns="45714" rIns="91428" bIns="45714" rtlCol="0">
            <a:spAutoFit/>
          </a:bodyPr>
          <a:lstStyle/>
          <a:p>
            <a:pPr>
              <a:lnSpc>
                <a:spcPts val="1600"/>
              </a:lnSpc>
              <a:spcBef>
                <a:spcPts val="200"/>
              </a:spcBef>
            </a:pPr>
            <a:r>
              <a:rPr lang="en-GB" sz="1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 A GLANCE/</a:t>
            </a:r>
          </a:p>
          <a:p>
            <a:pPr>
              <a:lnSpc>
                <a:spcPts val="1600"/>
              </a:lnSpc>
              <a:spcBef>
                <a:spcPts val="200"/>
              </a:spcBef>
            </a:pPr>
            <a:r>
              <a:rPr lang="en-GB" sz="1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PHARMACY CALCULATIONS</a:t>
            </a:r>
          </a:p>
          <a:p>
            <a:pPr>
              <a:lnSpc>
                <a:spcPts val="1600"/>
              </a:lnSpc>
              <a:spcBef>
                <a:spcPts val="200"/>
              </a:spcBef>
            </a:pPr>
            <a:r>
              <a:rPr lang="en-GB" sz="1900" dirty="0">
                <a:solidFill>
                  <a:srgbClr val="BEA03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DILUTING A % SOLUTION</a:t>
            </a:r>
            <a:endParaRPr lang="en-GB" sz="1900" dirty="0">
              <a:solidFill>
                <a:srgbClr val="194F77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642064" y="2"/>
            <a:ext cx="3576638" cy="16240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4" rIns="91428" bIns="45714" rtlCol="0" anchor="ctr"/>
          <a:lstStyle/>
          <a:p>
            <a:pPr>
              <a:lnSpc>
                <a:spcPts val="1800"/>
              </a:lnSpc>
            </a:pPr>
            <a:endParaRPr lang="en-GB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526950" y="128589"/>
            <a:ext cx="702872" cy="653392"/>
          </a:xfrm>
          <a:prstGeom prst="rect">
            <a:avLst/>
          </a:prstGeom>
          <a:noFill/>
          <a:ln>
            <a:noFill/>
          </a:ln>
        </p:spPr>
        <p:txBody>
          <a:bodyPr wrap="square" lIns="91428" tIns="45714" rIns="91428" bIns="45714" rtlCol="0">
            <a:spAutoFit/>
          </a:bodyPr>
          <a:lstStyle/>
          <a:p>
            <a:r>
              <a:rPr lang="en-GB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endParaRPr lang="en-GB" sz="3600" dirty="0">
              <a:solidFill>
                <a:srgbClr val="194F77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2706" y="2067494"/>
            <a:ext cx="1548543" cy="1871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4616421" y="5081823"/>
                <a:ext cx="1642361" cy="246215"/>
              </a:xfrm>
              <a:prstGeom prst="rect">
                <a:avLst/>
              </a:prstGeom>
              <a:noFill/>
            </p:spPr>
            <p:txBody>
              <a:bodyPr wrap="none" lIns="91428" tIns="45714" rIns="91428" bIns="45714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000" i="1">
                          <a:latin typeface="Cambria Math"/>
                        </a:rPr>
                        <m:t>10</m:t>
                      </m:r>
                      <m:d>
                        <m:dPr>
                          <m:ctrlPr>
                            <a:rPr lang="en-GB" sz="1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000" i="1">
                              <a:latin typeface="Cambria Math"/>
                            </a:rPr>
                            <m:t>%</m:t>
                          </m:r>
                        </m:e>
                      </m:d>
                      <m:r>
                        <a:rPr lang="en-GB" sz="1000" i="1">
                          <a:latin typeface="Cambria Math"/>
                          <a:ea typeface="Cambria Math"/>
                        </a:rPr>
                        <m:t>×100=4 (%)×</m:t>
                      </m:r>
                      <m:r>
                        <a:rPr lang="en-GB" sz="1000" i="1">
                          <a:latin typeface="Cambria Math"/>
                          <a:ea typeface="Cambria Math"/>
                        </a:rPr>
                        <m:t>𝑥</m:t>
                      </m:r>
                    </m:oMath>
                  </m:oMathPara>
                </a14:m>
                <a:endParaRPr lang="en-GB" sz="1000" b="1" i="1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16421" y="5081823"/>
                <a:ext cx="1642361" cy="246215"/>
              </a:xfrm>
              <a:prstGeom prst="rect">
                <a:avLst/>
              </a:prstGeom>
              <a:blipFill rotWithShape="1">
                <a:blip r:embed="rId4"/>
                <a:stretch>
                  <a:fillRect b="-7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4666810" y="5858338"/>
                <a:ext cx="1543872" cy="380483"/>
              </a:xfrm>
              <a:prstGeom prst="rect">
                <a:avLst/>
              </a:prstGeom>
              <a:noFill/>
            </p:spPr>
            <p:txBody>
              <a:bodyPr wrap="none" lIns="91428" tIns="45714" rIns="91428" bIns="45714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000" i="1">
                          <a:latin typeface="Cambria Math"/>
                          <a:ea typeface="Cambria Math"/>
                        </a:rPr>
                        <m:t>𝑥</m:t>
                      </m:r>
                      <m:r>
                        <a:rPr lang="en-GB" sz="1000" i="1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GB" sz="1000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GB" sz="1000" i="1">
                              <a:latin typeface="Cambria Math"/>
                              <a:ea typeface="Cambria Math"/>
                            </a:rPr>
                            <m:t>10×100</m:t>
                          </m:r>
                        </m:num>
                        <m:den>
                          <m:r>
                            <a:rPr lang="en-GB" sz="1000" i="1">
                              <a:latin typeface="Cambria Math"/>
                              <a:ea typeface="Cambria Math"/>
                            </a:rPr>
                            <m:t>4</m:t>
                          </m:r>
                        </m:den>
                      </m:f>
                      <m:r>
                        <a:rPr lang="en-GB" sz="1000" i="1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GB" sz="1000" b="1" i="1">
                          <a:latin typeface="Cambria Math"/>
                          <a:ea typeface="Cambria Math"/>
                        </a:rPr>
                        <m:t>𝟐𝟓𝟎</m:t>
                      </m:r>
                      <m:r>
                        <a:rPr lang="en-GB" sz="1000" b="1" i="1">
                          <a:latin typeface="Cambria Math"/>
                          <a:ea typeface="Cambria Math"/>
                        </a:rPr>
                        <m:t>𝒎𝑳</m:t>
                      </m:r>
                    </m:oMath>
                  </m:oMathPara>
                </a14:m>
                <a:endParaRPr lang="en-GB" sz="1000" b="1" i="1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66810" y="5858338"/>
                <a:ext cx="1543872" cy="380483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TextBox 18"/>
          <p:cNvSpPr txBox="1"/>
          <p:nvPr/>
        </p:nvSpPr>
        <p:spPr>
          <a:xfrm>
            <a:off x="5420869" y="4774883"/>
            <a:ext cx="1552598" cy="261604"/>
          </a:xfrm>
          <a:prstGeom prst="rect">
            <a:avLst/>
          </a:prstGeom>
          <a:noFill/>
        </p:spPr>
        <p:txBody>
          <a:bodyPr wrap="square" lIns="91428" tIns="45714" rIns="91428" bIns="45714" rtlCol="0">
            <a:spAutoFit/>
          </a:bodyPr>
          <a:lstStyle/>
          <a:p>
            <a:r>
              <a:rPr lang="en-GB" sz="1100" b="1" dirty="0">
                <a:solidFill>
                  <a:srgbClr val="008000"/>
                </a:solidFill>
                <a:latin typeface="Bradley Hand ITC" panose="03070402050302030203" pitchFamily="66" charset="0"/>
                <a:cs typeface="Arial" panose="020B0604020202020204" pitchFamily="34" charset="0"/>
              </a:rPr>
              <a:t>percentages cancel out</a:t>
            </a:r>
          </a:p>
        </p:txBody>
      </p:sp>
      <p:sp>
        <p:nvSpPr>
          <p:cNvPr id="20" name="Freeform 19"/>
          <p:cNvSpPr/>
          <p:nvPr/>
        </p:nvSpPr>
        <p:spPr>
          <a:xfrm>
            <a:off x="4875923" y="5130110"/>
            <a:ext cx="195400" cy="162778"/>
          </a:xfrm>
          <a:custGeom>
            <a:avLst/>
            <a:gdLst>
              <a:gd name="connsiteX0" fmla="*/ 0 w 181013"/>
              <a:gd name="connsiteY0" fmla="*/ 0 h 147638"/>
              <a:gd name="connsiteX1" fmla="*/ 14288 w 181013"/>
              <a:gd name="connsiteY1" fmla="*/ 23813 h 147638"/>
              <a:gd name="connsiteX2" fmla="*/ 57150 w 181013"/>
              <a:gd name="connsiteY2" fmla="*/ 57150 h 147638"/>
              <a:gd name="connsiteX3" fmla="*/ 71438 w 181013"/>
              <a:gd name="connsiteY3" fmla="*/ 61913 h 147638"/>
              <a:gd name="connsiteX4" fmla="*/ 95250 w 181013"/>
              <a:gd name="connsiteY4" fmla="*/ 80963 h 147638"/>
              <a:gd name="connsiteX5" fmla="*/ 114300 w 181013"/>
              <a:gd name="connsiteY5" fmla="*/ 95250 h 147638"/>
              <a:gd name="connsiteX6" fmla="*/ 128588 w 181013"/>
              <a:gd name="connsiteY6" fmla="*/ 104775 h 147638"/>
              <a:gd name="connsiteX7" fmla="*/ 166688 w 181013"/>
              <a:gd name="connsiteY7" fmla="*/ 138113 h 147638"/>
              <a:gd name="connsiteX8" fmla="*/ 180975 w 181013"/>
              <a:gd name="connsiteY8" fmla="*/ 147638 h 1476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1013" h="147638">
                <a:moveTo>
                  <a:pt x="0" y="0"/>
                </a:moveTo>
                <a:cubicBezTo>
                  <a:pt x="4763" y="7938"/>
                  <a:pt x="8734" y="16408"/>
                  <a:pt x="14288" y="23813"/>
                </a:cubicBezTo>
                <a:cubicBezTo>
                  <a:pt x="22506" y="34771"/>
                  <a:pt x="47045" y="53781"/>
                  <a:pt x="57150" y="57150"/>
                </a:cubicBezTo>
                <a:lnTo>
                  <a:pt x="71438" y="61913"/>
                </a:lnTo>
                <a:cubicBezTo>
                  <a:pt x="89511" y="89022"/>
                  <a:pt x="70478" y="66807"/>
                  <a:pt x="95250" y="80963"/>
                </a:cubicBezTo>
                <a:cubicBezTo>
                  <a:pt x="102142" y="84901"/>
                  <a:pt x="107841" y="90637"/>
                  <a:pt x="114300" y="95250"/>
                </a:cubicBezTo>
                <a:cubicBezTo>
                  <a:pt x="118958" y="98577"/>
                  <a:pt x="123825" y="101600"/>
                  <a:pt x="128588" y="104775"/>
                </a:cubicBezTo>
                <a:cubicBezTo>
                  <a:pt x="139700" y="121444"/>
                  <a:pt x="142875" y="130176"/>
                  <a:pt x="166688" y="138113"/>
                </a:cubicBezTo>
                <a:cubicBezTo>
                  <a:pt x="182481" y="143377"/>
                  <a:pt x="180975" y="137855"/>
                  <a:pt x="180975" y="147638"/>
                </a:cubicBezTo>
              </a:path>
            </a:pathLst>
          </a:custGeom>
          <a:noFill/>
          <a:ln w="9525"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2" tIns="49782" rIns="99562" bIns="49782" rtlCol="0" anchor="ctr"/>
          <a:lstStyle/>
          <a:p>
            <a:pPr algn="ctr"/>
            <a:endParaRPr lang="en-GB">
              <a:solidFill>
                <a:srgbClr val="008000"/>
              </a:solidFill>
            </a:endParaRPr>
          </a:p>
        </p:txBody>
      </p:sp>
      <p:sp>
        <p:nvSpPr>
          <p:cNvPr id="21" name="Freeform 20"/>
          <p:cNvSpPr/>
          <p:nvPr/>
        </p:nvSpPr>
        <p:spPr>
          <a:xfrm>
            <a:off x="5688207" y="5151114"/>
            <a:ext cx="195360" cy="141774"/>
          </a:xfrm>
          <a:custGeom>
            <a:avLst/>
            <a:gdLst>
              <a:gd name="connsiteX0" fmla="*/ 0 w 180975"/>
              <a:gd name="connsiteY0" fmla="*/ 0 h 128588"/>
              <a:gd name="connsiteX1" fmla="*/ 23813 w 180975"/>
              <a:gd name="connsiteY1" fmla="*/ 4763 h 128588"/>
              <a:gd name="connsiteX2" fmla="*/ 52388 w 180975"/>
              <a:gd name="connsiteY2" fmla="*/ 23813 h 128588"/>
              <a:gd name="connsiteX3" fmla="*/ 100013 w 180975"/>
              <a:gd name="connsiteY3" fmla="*/ 52388 h 128588"/>
              <a:gd name="connsiteX4" fmla="*/ 114300 w 180975"/>
              <a:gd name="connsiteY4" fmla="*/ 61913 h 128588"/>
              <a:gd name="connsiteX5" fmla="*/ 128588 w 180975"/>
              <a:gd name="connsiteY5" fmla="*/ 76200 h 128588"/>
              <a:gd name="connsiteX6" fmla="*/ 147638 w 180975"/>
              <a:gd name="connsiteY6" fmla="*/ 80963 h 128588"/>
              <a:gd name="connsiteX7" fmla="*/ 157163 w 180975"/>
              <a:gd name="connsiteY7" fmla="*/ 95250 h 128588"/>
              <a:gd name="connsiteX8" fmla="*/ 171450 w 180975"/>
              <a:gd name="connsiteY8" fmla="*/ 123825 h 128588"/>
              <a:gd name="connsiteX9" fmla="*/ 180975 w 180975"/>
              <a:gd name="connsiteY9" fmla="*/ 128588 h 1285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80975" h="128588">
                <a:moveTo>
                  <a:pt x="0" y="0"/>
                </a:moveTo>
                <a:cubicBezTo>
                  <a:pt x="7938" y="1588"/>
                  <a:pt x="16444" y="1413"/>
                  <a:pt x="23813" y="4763"/>
                </a:cubicBezTo>
                <a:cubicBezTo>
                  <a:pt x="34235" y="9500"/>
                  <a:pt x="42149" y="18693"/>
                  <a:pt x="52388" y="23813"/>
                </a:cubicBezTo>
                <a:cubicBezTo>
                  <a:pt x="81676" y="38457"/>
                  <a:pt x="65532" y="29401"/>
                  <a:pt x="100013" y="52388"/>
                </a:cubicBezTo>
                <a:cubicBezTo>
                  <a:pt x="104775" y="55563"/>
                  <a:pt x="110253" y="57866"/>
                  <a:pt x="114300" y="61913"/>
                </a:cubicBezTo>
                <a:cubicBezTo>
                  <a:pt x="119063" y="66675"/>
                  <a:pt x="122740" y="72858"/>
                  <a:pt x="128588" y="76200"/>
                </a:cubicBezTo>
                <a:cubicBezTo>
                  <a:pt x="134271" y="79447"/>
                  <a:pt x="141288" y="79375"/>
                  <a:pt x="147638" y="80963"/>
                </a:cubicBezTo>
                <a:cubicBezTo>
                  <a:pt x="150813" y="85725"/>
                  <a:pt x="154603" y="90131"/>
                  <a:pt x="157163" y="95250"/>
                </a:cubicBezTo>
                <a:cubicBezTo>
                  <a:pt x="164911" y="110746"/>
                  <a:pt x="157799" y="110174"/>
                  <a:pt x="171450" y="123825"/>
                </a:cubicBezTo>
                <a:cubicBezTo>
                  <a:pt x="173960" y="126335"/>
                  <a:pt x="177800" y="127000"/>
                  <a:pt x="180975" y="128588"/>
                </a:cubicBezTo>
              </a:path>
            </a:pathLst>
          </a:custGeom>
          <a:noFill/>
          <a:ln w="9525"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2" tIns="49782" rIns="99562" bIns="49782" rtlCol="0" anchor="ctr"/>
          <a:lstStyle/>
          <a:p>
            <a:pPr algn="ctr"/>
            <a:endParaRPr lang="en-GB"/>
          </a:p>
        </p:txBody>
      </p:sp>
      <p:sp>
        <p:nvSpPr>
          <p:cNvPr id="22" name="Freeform 21"/>
          <p:cNvSpPr/>
          <p:nvPr/>
        </p:nvSpPr>
        <p:spPr>
          <a:xfrm>
            <a:off x="5446577" y="4788800"/>
            <a:ext cx="1449778" cy="225788"/>
          </a:xfrm>
          <a:custGeom>
            <a:avLst/>
            <a:gdLst>
              <a:gd name="connsiteX0" fmla="*/ 647700 w 1343025"/>
              <a:gd name="connsiteY0" fmla="*/ 19050 h 204788"/>
              <a:gd name="connsiteX1" fmla="*/ 257175 w 1343025"/>
              <a:gd name="connsiteY1" fmla="*/ 19050 h 204788"/>
              <a:gd name="connsiteX2" fmla="*/ 242888 w 1343025"/>
              <a:gd name="connsiteY2" fmla="*/ 23813 h 204788"/>
              <a:gd name="connsiteX3" fmla="*/ 209550 w 1343025"/>
              <a:gd name="connsiteY3" fmla="*/ 28575 h 204788"/>
              <a:gd name="connsiteX4" fmla="*/ 66675 w 1343025"/>
              <a:gd name="connsiteY4" fmla="*/ 38100 h 204788"/>
              <a:gd name="connsiteX5" fmla="*/ 14288 w 1343025"/>
              <a:gd name="connsiteY5" fmla="*/ 61913 h 204788"/>
              <a:gd name="connsiteX6" fmla="*/ 4763 w 1343025"/>
              <a:gd name="connsiteY6" fmla="*/ 90488 h 204788"/>
              <a:gd name="connsiteX7" fmla="*/ 0 w 1343025"/>
              <a:gd name="connsiteY7" fmla="*/ 104775 h 204788"/>
              <a:gd name="connsiteX8" fmla="*/ 4763 w 1343025"/>
              <a:gd name="connsiteY8" fmla="*/ 176213 h 204788"/>
              <a:gd name="connsiteX9" fmla="*/ 19050 w 1343025"/>
              <a:gd name="connsiteY9" fmla="*/ 190500 h 204788"/>
              <a:gd name="connsiteX10" fmla="*/ 100013 w 1343025"/>
              <a:gd name="connsiteY10" fmla="*/ 204788 h 204788"/>
              <a:gd name="connsiteX11" fmla="*/ 619125 w 1343025"/>
              <a:gd name="connsiteY11" fmla="*/ 200025 h 204788"/>
              <a:gd name="connsiteX12" fmla="*/ 652463 w 1343025"/>
              <a:gd name="connsiteY12" fmla="*/ 195263 h 204788"/>
              <a:gd name="connsiteX13" fmla="*/ 785813 w 1343025"/>
              <a:gd name="connsiteY13" fmla="*/ 190500 h 204788"/>
              <a:gd name="connsiteX14" fmla="*/ 904875 w 1343025"/>
              <a:gd name="connsiteY14" fmla="*/ 180975 h 204788"/>
              <a:gd name="connsiteX15" fmla="*/ 1181100 w 1343025"/>
              <a:gd name="connsiteY15" fmla="*/ 171450 h 204788"/>
              <a:gd name="connsiteX16" fmla="*/ 1276350 w 1343025"/>
              <a:gd name="connsiteY16" fmla="*/ 161925 h 204788"/>
              <a:gd name="connsiteX17" fmla="*/ 1290638 w 1343025"/>
              <a:gd name="connsiteY17" fmla="*/ 157163 h 204788"/>
              <a:gd name="connsiteX18" fmla="*/ 1309688 w 1343025"/>
              <a:gd name="connsiteY18" fmla="*/ 152400 h 204788"/>
              <a:gd name="connsiteX19" fmla="*/ 1323975 w 1343025"/>
              <a:gd name="connsiteY19" fmla="*/ 142875 h 204788"/>
              <a:gd name="connsiteX20" fmla="*/ 1338263 w 1343025"/>
              <a:gd name="connsiteY20" fmla="*/ 114300 h 204788"/>
              <a:gd name="connsiteX21" fmla="*/ 1343025 w 1343025"/>
              <a:gd name="connsiteY21" fmla="*/ 95250 h 204788"/>
              <a:gd name="connsiteX22" fmla="*/ 1333500 w 1343025"/>
              <a:gd name="connsiteY22" fmla="*/ 61913 h 204788"/>
              <a:gd name="connsiteX23" fmla="*/ 1323975 w 1343025"/>
              <a:gd name="connsiteY23" fmla="*/ 47625 h 204788"/>
              <a:gd name="connsiteX24" fmla="*/ 1281113 w 1343025"/>
              <a:gd name="connsiteY24" fmla="*/ 23813 h 204788"/>
              <a:gd name="connsiteX25" fmla="*/ 1247775 w 1343025"/>
              <a:gd name="connsiteY25" fmla="*/ 9525 h 204788"/>
              <a:gd name="connsiteX26" fmla="*/ 1128713 w 1343025"/>
              <a:gd name="connsiteY26" fmla="*/ 4763 h 204788"/>
              <a:gd name="connsiteX27" fmla="*/ 1033463 w 1343025"/>
              <a:gd name="connsiteY27" fmla="*/ 0 h 204788"/>
              <a:gd name="connsiteX28" fmla="*/ 781050 w 1343025"/>
              <a:gd name="connsiteY28" fmla="*/ 4763 h 204788"/>
              <a:gd name="connsiteX29" fmla="*/ 742950 w 1343025"/>
              <a:gd name="connsiteY29" fmla="*/ 9525 h 204788"/>
              <a:gd name="connsiteX30" fmla="*/ 647700 w 1343025"/>
              <a:gd name="connsiteY30" fmla="*/ 19050 h 2047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1343025" h="204788">
                <a:moveTo>
                  <a:pt x="647700" y="19050"/>
                </a:moveTo>
                <a:cubicBezTo>
                  <a:pt x="566738" y="20637"/>
                  <a:pt x="598672" y="10294"/>
                  <a:pt x="257175" y="19050"/>
                </a:cubicBezTo>
                <a:cubicBezTo>
                  <a:pt x="252157" y="19179"/>
                  <a:pt x="247811" y="22828"/>
                  <a:pt x="242888" y="23813"/>
                </a:cubicBezTo>
                <a:cubicBezTo>
                  <a:pt x="231881" y="26014"/>
                  <a:pt x="220739" y="27668"/>
                  <a:pt x="209550" y="28575"/>
                </a:cubicBezTo>
                <a:cubicBezTo>
                  <a:pt x="161975" y="32432"/>
                  <a:pt x="66675" y="38100"/>
                  <a:pt x="66675" y="38100"/>
                </a:cubicBezTo>
                <a:cubicBezTo>
                  <a:pt x="22041" y="49259"/>
                  <a:pt x="37831" y="38368"/>
                  <a:pt x="14288" y="61913"/>
                </a:cubicBezTo>
                <a:lnTo>
                  <a:pt x="4763" y="90488"/>
                </a:lnTo>
                <a:lnTo>
                  <a:pt x="0" y="104775"/>
                </a:lnTo>
                <a:cubicBezTo>
                  <a:pt x="1588" y="128588"/>
                  <a:pt x="-414" y="152916"/>
                  <a:pt x="4763" y="176213"/>
                </a:cubicBezTo>
                <a:cubicBezTo>
                  <a:pt x="6224" y="182788"/>
                  <a:pt x="13163" y="187229"/>
                  <a:pt x="19050" y="190500"/>
                </a:cubicBezTo>
                <a:cubicBezTo>
                  <a:pt x="42638" y="203604"/>
                  <a:pt x="75388" y="202549"/>
                  <a:pt x="100013" y="204788"/>
                </a:cubicBezTo>
                <a:lnTo>
                  <a:pt x="619125" y="200025"/>
                </a:lnTo>
                <a:cubicBezTo>
                  <a:pt x="630349" y="199831"/>
                  <a:pt x="641256" y="195903"/>
                  <a:pt x="652463" y="195263"/>
                </a:cubicBezTo>
                <a:cubicBezTo>
                  <a:pt x="696869" y="192726"/>
                  <a:pt x="741363" y="192088"/>
                  <a:pt x="785813" y="190500"/>
                </a:cubicBezTo>
                <a:cubicBezTo>
                  <a:pt x="848645" y="182647"/>
                  <a:pt x="815557" y="185937"/>
                  <a:pt x="904875" y="180975"/>
                </a:cubicBezTo>
                <a:cubicBezTo>
                  <a:pt x="1042289" y="173341"/>
                  <a:pt x="995763" y="176203"/>
                  <a:pt x="1181100" y="171450"/>
                </a:cubicBezTo>
                <a:cubicBezTo>
                  <a:pt x="1193895" y="170287"/>
                  <a:pt x="1260256" y="164607"/>
                  <a:pt x="1276350" y="161925"/>
                </a:cubicBezTo>
                <a:cubicBezTo>
                  <a:pt x="1281302" y="161100"/>
                  <a:pt x="1285811" y="158542"/>
                  <a:pt x="1290638" y="157163"/>
                </a:cubicBezTo>
                <a:cubicBezTo>
                  <a:pt x="1296932" y="155365"/>
                  <a:pt x="1303338" y="153988"/>
                  <a:pt x="1309688" y="152400"/>
                </a:cubicBezTo>
                <a:cubicBezTo>
                  <a:pt x="1314450" y="149225"/>
                  <a:pt x="1319928" y="146922"/>
                  <a:pt x="1323975" y="142875"/>
                </a:cubicBezTo>
                <a:cubicBezTo>
                  <a:pt x="1332324" y="134526"/>
                  <a:pt x="1335164" y="125145"/>
                  <a:pt x="1338263" y="114300"/>
                </a:cubicBezTo>
                <a:cubicBezTo>
                  <a:pt x="1340061" y="108006"/>
                  <a:pt x="1341438" y="101600"/>
                  <a:pt x="1343025" y="95250"/>
                </a:cubicBezTo>
                <a:cubicBezTo>
                  <a:pt x="1341498" y="89140"/>
                  <a:pt x="1336919" y="68750"/>
                  <a:pt x="1333500" y="61913"/>
                </a:cubicBezTo>
                <a:cubicBezTo>
                  <a:pt x="1330940" y="56793"/>
                  <a:pt x="1328283" y="51394"/>
                  <a:pt x="1323975" y="47625"/>
                </a:cubicBezTo>
                <a:cubicBezTo>
                  <a:pt x="1294272" y="21635"/>
                  <a:pt x="1304923" y="34017"/>
                  <a:pt x="1281113" y="23813"/>
                </a:cubicBezTo>
                <a:cubicBezTo>
                  <a:pt x="1274668" y="21051"/>
                  <a:pt x="1256709" y="10163"/>
                  <a:pt x="1247775" y="9525"/>
                </a:cubicBezTo>
                <a:cubicBezTo>
                  <a:pt x="1208157" y="6695"/>
                  <a:pt x="1168393" y="6527"/>
                  <a:pt x="1128713" y="4763"/>
                </a:cubicBezTo>
                <a:lnTo>
                  <a:pt x="1033463" y="0"/>
                </a:lnTo>
                <a:lnTo>
                  <a:pt x="781050" y="4763"/>
                </a:lnTo>
                <a:cubicBezTo>
                  <a:pt x="768258" y="5182"/>
                  <a:pt x="755711" y="8543"/>
                  <a:pt x="742950" y="9525"/>
                </a:cubicBezTo>
                <a:cubicBezTo>
                  <a:pt x="677596" y="14552"/>
                  <a:pt x="728662" y="17463"/>
                  <a:pt x="647700" y="19050"/>
                </a:cubicBezTo>
                <a:close/>
              </a:path>
            </a:pathLst>
          </a:custGeom>
          <a:noFill/>
          <a:ln w="9525"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2" tIns="49782" rIns="99562" bIns="49782" rtlCol="0" anchor="ctr"/>
          <a:lstStyle/>
          <a:p>
            <a:pPr algn="ctr"/>
            <a:endParaRPr lang="en-GB"/>
          </a:p>
        </p:txBody>
      </p:sp>
      <p:sp>
        <p:nvSpPr>
          <p:cNvPr id="23" name="Freeform 22"/>
          <p:cNvSpPr/>
          <p:nvPr/>
        </p:nvSpPr>
        <p:spPr>
          <a:xfrm>
            <a:off x="5837297" y="5014589"/>
            <a:ext cx="61693" cy="94516"/>
          </a:xfrm>
          <a:custGeom>
            <a:avLst/>
            <a:gdLst>
              <a:gd name="connsiteX0" fmla="*/ 57150 w 57150"/>
              <a:gd name="connsiteY0" fmla="*/ 0 h 85725"/>
              <a:gd name="connsiteX1" fmla="*/ 52388 w 57150"/>
              <a:gd name="connsiteY1" fmla="*/ 28575 h 85725"/>
              <a:gd name="connsiteX2" fmla="*/ 19050 w 57150"/>
              <a:gd name="connsiteY2" fmla="*/ 47625 h 85725"/>
              <a:gd name="connsiteX3" fmla="*/ 14288 w 57150"/>
              <a:gd name="connsiteY3" fmla="*/ 61913 h 85725"/>
              <a:gd name="connsiteX4" fmla="*/ 4763 w 57150"/>
              <a:gd name="connsiteY4" fmla="*/ 76200 h 85725"/>
              <a:gd name="connsiteX5" fmla="*/ 0 w 57150"/>
              <a:gd name="connsiteY5" fmla="*/ 85725 h 85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7150" h="85725">
                <a:moveTo>
                  <a:pt x="57150" y="0"/>
                </a:moveTo>
                <a:cubicBezTo>
                  <a:pt x="55563" y="9525"/>
                  <a:pt x="57077" y="20134"/>
                  <a:pt x="52388" y="28575"/>
                </a:cubicBezTo>
                <a:cubicBezTo>
                  <a:pt x="45834" y="40372"/>
                  <a:pt x="30425" y="43834"/>
                  <a:pt x="19050" y="47625"/>
                </a:cubicBezTo>
                <a:cubicBezTo>
                  <a:pt x="17463" y="52388"/>
                  <a:pt x="16533" y="57423"/>
                  <a:pt x="14288" y="61913"/>
                </a:cubicBezTo>
                <a:cubicBezTo>
                  <a:pt x="11728" y="67032"/>
                  <a:pt x="7708" y="71292"/>
                  <a:pt x="4763" y="76200"/>
                </a:cubicBezTo>
                <a:cubicBezTo>
                  <a:pt x="2937" y="79244"/>
                  <a:pt x="1588" y="82550"/>
                  <a:pt x="0" y="85725"/>
                </a:cubicBezTo>
              </a:path>
            </a:pathLst>
          </a:custGeom>
          <a:noFill/>
          <a:ln w="9525">
            <a:solidFill>
              <a:srgbClr val="008000"/>
            </a:solidFill>
            <a:headEnd type="none" w="med" len="med"/>
            <a:tailEnd type="triangle" w="sm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2" tIns="49782" rIns="99562" bIns="49782" rtlCol="0" anchor="ctr"/>
          <a:lstStyle/>
          <a:p>
            <a:pPr algn="ctr"/>
            <a:endParaRPr lang="en-GB"/>
          </a:p>
        </p:txBody>
      </p:sp>
      <p:sp>
        <p:nvSpPr>
          <p:cNvPr id="24" name="Freeform 23"/>
          <p:cNvSpPr/>
          <p:nvPr/>
        </p:nvSpPr>
        <p:spPr>
          <a:xfrm>
            <a:off x="5004444" y="4935831"/>
            <a:ext cx="436992" cy="162777"/>
          </a:xfrm>
          <a:custGeom>
            <a:avLst/>
            <a:gdLst>
              <a:gd name="connsiteX0" fmla="*/ 404813 w 404813"/>
              <a:gd name="connsiteY0" fmla="*/ 0 h 147637"/>
              <a:gd name="connsiteX1" fmla="*/ 280988 w 404813"/>
              <a:gd name="connsiteY1" fmla="*/ 4762 h 147637"/>
              <a:gd name="connsiteX2" fmla="*/ 233363 w 404813"/>
              <a:gd name="connsiteY2" fmla="*/ 19050 h 147637"/>
              <a:gd name="connsiteX3" fmla="*/ 204788 w 404813"/>
              <a:gd name="connsiteY3" fmla="*/ 38100 h 147637"/>
              <a:gd name="connsiteX4" fmla="*/ 171450 w 404813"/>
              <a:gd name="connsiteY4" fmla="*/ 52387 h 147637"/>
              <a:gd name="connsiteX5" fmla="*/ 157163 w 404813"/>
              <a:gd name="connsiteY5" fmla="*/ 57150 h 147637"/>
              <a:gd name="connsiteX6" fmla="*/ 123825 w 404813"/>
              <a:gd name="connsiteY6" fmla="*/ 71437 h 147637"/>
              <a:gd name="connsiteX7" fmla="*/ 95250 w 404813"/>
              <a:gd name="connsiteY7" fmla="*/ 90487 h 147637"/>
              <a:gd name="connsiteX8" fmla="*/ 80963 w 404813"/>
              <a:gd name="connsiteY8" fmla="*/ 95250 h 147637"/>
              <a:gd name="connsiteX9" fmla="*/ 38100 w 404813"/>
              <a:gd name="connsiteY9" fmla="*/ 119062 h 147637"/>
              <a:gd name="connsiteX10" fmla="*/ 0 w 404813"/>
              <a:gd name="connsiteY10" fmla="*/ 147637 h 1476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04813" h="147637">
                <a:moveTo>
                  <a:pt x="404813" y="0"/>
                </a:moveTo>
                <a:cubicBezTo>
                  <a:pt x="363538" y="1587"/>
                  <a:pt x="322202" y="2014"/>
                  <a:pt x="280988" y="4762"/>
                </a:cubicBezTo>
                <a:cubicBezTo>
                  <a:pt x="273594" y="5255"/>
                  <a:pt x="235327" y="17741"/>
                  <a:pt x="233363" y="19050"/>
                </a:cubicBezTo>
                <a:cubicBezTo>
                  <a:pt x="223838" y="25400"/>
                  <a:pt x="215648" y="34480"/>
                  <a:pt x="204788" y="38100"/>
                </a:cubicBezTo>
                <a:cubicBezTo>
                  <a:pt x="171293" y="49263"/>
                  <a:pt x="212627" y="34739"/>
                  <a:pt x="171450" y="52387"/>
                </a:cubicBezTo>
                <a:cubicBezTo>
                  <a:pt x="166836" y="54365"/>
                  <a:pt x="161777" y="55172"/>
                  <a:pt x="157163" y="57150"/>
                </a:cubicBezTo>
                <a:cubicBezTo>
                  <a:pt x="115986" y="74798"/>
                  <a:pt x="157320" y="60274"/>
                  <a:pt x="123825" y="71437"/>
                </a:cubicBezTo>
                <a:cubicBezTo>
                  <a:pt x="114300" y="77787"/>
                  <a:pt x="106110" y="86866"/>
                  <a:pt x="95250" y="90487"/>
                </a:cubicBezTo>
                <a:cubicBezTo>
                  <a:pt x="90488" y="92075"/>
                  <a:pt x="85351" y="92812"/>
                  <a:pt x="80963" y="95250"/>
                </a:cubicBezTo>
                <a:cubicBezTo>
                  <a:pt x="31842" y="122540"/>
                  <a:pt x="70427" y="108288"/>
                  <a:pt x="38100" y="119062"/>
                </a:cubicBezTo>
                <a:cubicBezTo>
                  <a:pt x="5789" y="140603"/>
                  <a:pt x="17620" y="130017"/>
                  <a:pt x="0" y="147637"/>
                </a:cubicBezTo>
              </a:path>
            </a:pathLst>
          </a:custGeom>
          <a:noFill/>
          <a:ln w="9525">
            <a:solidFill>
              <a:srgbClr val="008000"/>
            </a:solidFill>
            <a:headEnd type="none" w="med" len="med"/>
            <a:tailEnd type="triangle" w="sm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2" tIns="49782" rIns="99562" bIns="49782" rtlCol="0" anchor="ctr"/>
          <a:lstStyle/>
          <a:p>
            <a:pPr algn="ctr"/>
            <a:endParaRPr lang="en-GB"/>
          </a:p>
        </p:txBody>
      </p:sp>
      <p:pic>
        <p:nvPicPr>
          <p:cNvPr id="25" name="Picture 24"/>
          <p:cNvPicPr>
            <a:picLocks noChangeAspect="1"/>
          </p:cNvPicPr>
          <p:nvPr/>
        </p:nvPicPr>
        <p:blipFill>
          <a:blip r:embed="rId6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0425" y="174383"/>
            <a:ext cx="1758285" cy="540484"/>
          </a:xfrm>
          <a:prstGeom prst="rect">
            <a:avLst/>
          </a:prstGeom>
        </p:spPr>
      </p:pic>
      <p:sp>
        <p:nvSpPr>
          <p:cNvPr id="26" name="Rectangle 25"/>
          <p:cNvSpPr/>
          <p:nvPr/>
        </p:nvSpPr>
        <p:spPr>
          <a:xfrm>
            <a:off x="181105" y="272954"/>
            <a:ext cx="3362252" cy="37592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2" tIns="49782" rIns="99562" bIns="49782" spcCol="0" rtlCol="0" anchor="ctr"/>
          <a:lstStyle/>
          <a:p>
            <a:pPr>
              <a:spcBef>
                <a:spcPts val="653"/>
              </a:spcBef>
              <a:spcAft>
                <a:spcPts val="653"/>
              </a:spcAft>
            </a:pPr>
            <a:r>
              <a:rPr lang="en-GB" sz="1400" b="1" dirty="0">
                <a:solidFill>
                  <a:srgbClr val="BEA0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Student Learning Advisory Service</a:t>
            </a:r>
          </a:p>
          <a:p>
            <a:pPr>
              <a:spcBef>
                <a:spcPts val="653"/>
              </a:spcBef>
              <a:spcAft>
                <a:spcPts val="653"/>
              </a:spcAft>
            </a:pPr>
            <a:r>
              <a:rPr lang="en-GB" sz="1100" b="1" dirty="0">
                <a:solidFill>
                  <a:srgbClr val="BEA0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Contact us</a:t>
            </a:r>
          </a:p>
          <a:p>
            <a:r>
              <a:rPr lang="en-GB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Please come and see us if you need any academic advice or guidance.</a:t>
            </a:r>
          </a:p>
          <a:p>
            <a:pPr>
              <a:spcBef>
                <a:spcPts val="653"/>
              </a:spcBef>
              <a:spcAft>
                <a:spcPts val="653"/>
              </a:spcAft>
            </a:pPr>
            <a:r>
              <a:rPr lang="en-GB" sz="1000" b="1" dirty="0">
                <a:solidFill>
                  <a:srgbClr val="BEA0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Canterbury</a:t>
            </a:r>
          </a:p>
          <a:p>
            <a:r>
              <a:rPr lang="en-GB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Our offices are next to Santander Bank</a:t>
            </a:r>
          </a:p>
          <a:p>
            <a:pPr>
              <a:spcBef>
                <a:spcPts val="653"/>
              </a:spcBef>
            </a:pPr>
            <a:r>
              <a:rPr lang="en-GB" sz="1000" b="1" dirty="0">
                <a:solidFill>
                  <a:srgbClr val="BEA0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Open</a:t>
            </a:r>
          </a:p>
          <a:p>
            <a:r>
              <a:rPr lang="en-GB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Monday to Friday, 09.00 – 17.00</a:t>
            </a:r>
          </a:p>
          <a:p>
            <a:r>
              <a:rPr lang="en-GB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E:  learning@kent.ac.uk </a:t>
            </a:r>
          </a:p>
          <a:p>
            <a:r>
              <a:rPr lang="en-GB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T:  01227 824016</a:t>
            </a:r>
          </a:p>
          <a:p>
            <a:pPr>
              <a:spcBef>
                <a:spcPts val="653"/>
              </a:spcBef>
              <a:spcAft>
                <a:spcPts val="653"/>
              </a:spcAft>
            </a:pPr>
            <a:r>
              <a:rPr lang="en-GB" sz="1000" b="1" dirty="0">
                <a:solidFill>
                  <a:srgbClr val="BEA0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Medway</a:t>
            </a:r>
          </a:p>
          <a:p>
            <a:r>
              <a:rPr lang="en-GB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 are based in room G0-09, in the Gillingham Building</a:t>
            </a:r>
          </a:p>
          <a:p>
            <a:r>
              <a:rPr lang="en-GB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in room DB034, in the Drill Hall Library.</a:t>
            </a:r>
          </a:p>
          <a:p>
            <a:pPr>
              <a:spcBef>
                <a:spcPts val="653"/>
              </a:spcBef>
            </a:pPr>
            <a:r>
              <a:rPr lang="en-GB" sz="1000" b="1" dirty="0">
                <a:solidFill>
                  <a:srgbClr val="BEA0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Open</a:t>
            </a:r>
          </a:p>
          <a:p>
            <a:r>
              <a:rPr lang="en-GB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Monday to Friday, 09.00 – 17.00</a:t>
            </a:r>
          </a:p>
          <a:p>
            <a:r>
              <a:rPr lang="en-GB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E:  learningmedway@kent.ac.uk </a:t>
            </a:r>
          </a:p>
          <a:p>
            <a:r>
              <a:rPr lang="en-GB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T:  01634 888884</a:t>
            </a:r>
          </a:p>
          <a:p>
            <a:pPr>
              <a:spcBef>
                <a:spcPts val="653"/>
              </a:spcBef>
            </a:pPr>
            <a:r>
              <a:rPr lang="en-GB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Student Learning Advisory Service (SLAS) is part of the</a:t>
            </a:r>
          </a:p>
          <a:p>
            <a:r>
              <a:rPr lang="en-GB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Unit for the Enhancement of Learning and Teaching (UELT)</a:t>
            </a:r>
          </a:p>
        </p:txBody>
      </p:sp>
      <p:pic>
        <p:nvPicPr>
          <p:cNvPr id="27" name="Picture 26"/>
          <p:cNvPicPr>
            <a:picLocks noChangeAspect="1"/>
          </p:cNvPicPr>
          <p:nvPr/>
        </p:nvPicPr>
        <p:blipFill rotWithShape="1">
          <a:blip r:embed="rId7" cstate="print"/>
          <a:srcRect l="2018" t="6865" r="36403" b="6865"/>
          <a:stretch/>
        </p:blipFill>
        <p:spPr bwMode="auto">
          <a:xfrm>
            <a:off x="1826976" y="6842943"/>
            <a:ext cx="1767180" cy="4949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8" name="Rectangle 27"/>
          <p:cNvSpPr/>
          <p:nvPr/>
        </p:nvSpPr>
        <p:spPr>
          <a:xfrm>
            <a:off x="143517" y="6265731"/>
            <a:ext cx="3245172" cy="254425"/>
          </a:xfrm>
          <a:prstGeom prst="rect">
            <a:avLst/>
          </a:prstGeom>
        </p:spPr>
        <p:txBody>
          <a:bodyPr wrap="none" lIns="99562" tIns="49782" rIns="99562" bIns="49782">
            <a:spAutoFit/>
          </a:bodyPr>
          <a:lstStyle/>
          <a:p>
            <a:pPr>
              <a:spcBef>
                <a:spcPts val="653"/>
              </a:spcBef>
              <a:spcAft>
                <a:spcPts val="653"/>
              </a:spcAft>
            </a:pPr>
            <a:r>
              <a:rPr lang="en-GB" sz="10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www.kent.ac.uk/student-learning-advisory-service</a:t>
            </a:r>
          </a:p>
        </p:txBody>
      </p:sp>
      <p:pic>
        <p:nvPicPr>
          <p:cNvPr id="29" name="Picture 9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381" y="6644465"/>
            <a:ext cx="177879" cy="1816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" name="Picture 12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381" y="6871303"/>
            <a:ext cx="177879" cy="1816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" name="Rectangle 30"/>
          <p:cNvSpPr/>
          <p:nvPr/>
        </p:nvSpPr>
        <p:spPr>
          <a:xfrm>
            <a:off x="394948" y="6563566"/>
            <a:ext cx="746104" cy="254431"/>
          </a:xfrm>
          <a:prstGeom prst="rect">
            <a:avLst/>
          </a:prstGeom>
        </p:spPr>
        <p:txBody>
          <a:bodyPr wrap="none" lIns="99562" tIns="49782" rIns="99562" bIns="49782">
            <a:spAutoFit/>
          </a:bodyPr>
          <a:lstStyle/>
          <a:p>
            <a:pPr>
              <a:spcBef>
                <a:spcPts val="653"/>
              </a:spcBef>
              <a:spcAft>
                <a:spcPts val="653"/>
              </a:spcAft>
            </a:pPr>
            <a:r>
              <a:rPr lang="en-GB" sz="1000" b="1" dirty="0" err="1">
                <a:solidFill>
                  <a:srgbClr val="BEA0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kent.slas</a:t>
            </a:r>
            <a:endParaRPr lang="en-GB" sz="1000" b="1" dirty="0">
              <a:solidFill>
                <a:srgbClr val="BEA03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399062" y="6782003"/>
            <a:ext cx="1122810" cy="254431"/>
          </a:xfrm>
          <a:prstGeom prst="rect">
            <a:avLst/>
          </a:prstGeom>
        </p:spPr>
        <p:txBody>
          <a:bodyPr wrap="none" lIns="99562" tIns="49782" rIns="99562" bIns="49782">
            <a:spAutoFit/>
          </a:bodyPr>
          <a:lstStyle/>
          <a:p>
            <a:pPr>
              <a:spcBef>
                <a:spcPts val="653"/>
              </a:spcBef>
              <a:spcAft>
                <a:spcPts val="653"/>
              </a:spcAft>
            </a:pPr>
            <a:r>
              <a:rPr lang="en-GB" sz="1000" b="1" dirty="0">
                <a:solidFill>
                  <a:srgbClr val="BEA0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@</a:t>
            </a:r>
            <a:r>
              <a:rPr lang="en-GB" sz="1000" b="1" dirty="0" err="1">
                <a:solidFill>
                  <a:srgbClr val="BEA0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unikentSLAS</a:t>
            </a:r>
            <a:endParaRPr lang="en-GB" sz="1000" b="1" dirty="0">
              <a:solidFill>
                <a:srgbClr val="BEA03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116839" y="4134603"/>
            <a:ext cx="3397212" cy="1295735"/>
          </a:xfrm>
          <a:prstGeom prst="rect">
            <a:avLst/>
          </a:prstGeom>
        </p:spPr>
        <p:txBody>
          <a:bodyPr wrap="square" lIns="99562" tIns="49782" rIns="99562" bIns="49782">
            <a:spAutoFit/>
          </a:bodyPr>
          <a:lstStyle/>
          <a:p>
            <a:pPr>
              <a:spcAft>
                <a:spcPts val="653"/>
              </a:spcAft>
            </a:pPr>
            <a:r>
              <a:rPr lang="en-GB" sz="1200" b="1" dirty="0">
                <a:solidFill>
                  <a:srgbClr val="BEA03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Acknowledgments</a:t>
            </a:r>
          </a:p>
          <a:p>
            <a:pPr>
              <a:spcAft>
                <a:spcPts val="653"/>
              </a:spcAft>
            </a:pPr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All materials checked by Dr Scott Wildman, Dr Cleopatra Branch, Jerome Durodie and Andrew Lea, Medway School of Pharmacy, Anson Building, Central Avenue, Chatham Maritime, Chatham, Kent. ME4 4TB.</a:t>
            </a:r>
          </a:p>
          <a:p>
            <a:pPr>
              <a:spcAft>
                <a:spcPts val="653"/>
              </a:spcAft>
            </a:pPr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This leaflet has been produced in conjunction with sigma Mathematics Support Centre </a:t>
            </a:r>
          </a:p>
        </p:txBody>
      </p:sp>
      <p:pic>
        <p:nvPicPr>
          <p:cNvPr id="34" name="Picture 17" descr="http://www.coventry.ac.uk/Global/03%20Study%20section%20assets/Student%20support/academic%20support/Sigma%20Network%20logo.pn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3033" y="5430338"/>
            <a:ext cx="1255824" cy="5002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" name="Picture 20" descr="Image result for creative commons license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649" y="5580830"/>
            <a:ext cx="954867" cy="3413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31484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2224" y="246387"/>
            <a:ext cx="3544415" cy="873955"/>
          </a:xfrm>
          <a:prstGeom prst="rect">
            <a:avLst/>
          </a:prstGeom>
          <a:noFill/>
        </p:spPr>
        <p:txBody>
          <a:bodyPr wrap="square" lIns="91428" tIns="45714" rIns="91428" bIns="45714" rtlCol="0">
            <a:spAutoFit/>
          </a:bodyPr>
          <a:lstStyle/>
          <a:p>
            <a:r>
              <a:rPr lang="en-GB" sz="1000" b="1" dirty="0">
                <a:latin typeface="Arial" panose="020B0604020202020204" pitchFamily="34" charset="0"/>
                <a:cs typeface="Arial" panose="020B0604020202020204" pitchFamily="34" charset="0"/>
              </a:rPr>
              <a:t>Example 2</a:t>
            </a:r>
          </a:p>
          <a:p>
            <a:pPr>
              <a:spcBef>
                <a:spcPts val="600"/>
              </a:spcBef>
            </a:pP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How much water should you add to 150mL of a 0.4% v/v solution to reduce its strength to a 0.02% v/v solution?</a:t>
            </a:r>
          </a:p>
          <a:p>
            <a:pPr>
              <a:spcBef>
                <a:spcPts val="600"/>
              </a:spcBef>
            </a:pPr>
            <a:r>
              <a:rPr lang="en-GB" sz="1000" b="1" dirty="0">
                <a:latin typeface="Arial" panose="020B0604020202020204" pitchFamily="34" charset="0"/>
                <a:cs typeface="Arial" panose="020B0604020202020204" pitchFamily="34" charset="0"/>
              </a:rPr>
              <a:t>Method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541915" y="63502"/>
            <a:ext cx="3573311" cy="4233401"/>
          </a:xfrm>
          <a:prstGeom prst="rect">
            <a:avLst/>
          </a:prstGeom>
          <a:solidFill>
            <a:schemeClr val="bg1"/>
          </a:solidFill>
        </p:spPr>
        <p:txBody>
          <a:bodyPr wrap="square" lIns="91428" tIns="45714" rIns="91428" bIns="45714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000" b="1" dirty="0">
                <a:latin typeface="Arial" panose="020B0604020202020204" pitchFamily="34" charset="0"/>
                <a:cs typeface="Arial" panose="020B0604020202020204" pitchFamily="34" charset="0"/>
              </a:rPr>
              <a:t>Q1</a:t>
            </a:r>
          </a:p>
          <a:p>
            <a:pPr>
              <a:spcAft>
                <a:spcPts val="600"/>
              </a:spcAft>
            </a:pP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How much water should you add to 50mL of a 10% v/v solution to reduce it in strength to a 0.5% v/v solution?</a:t>
            </a:r>
          </a:p>
          <a:p>
            <a:pPr>
              <a:spcAft>
                <a:spcPts val="600"/>
              </a:spcAft>
            </a:pPr>
            <a:r>
              <a:rPr lang="en-GB" sz="1000" b="1" dirty="0">
                <a:latin typeface="Arial" panose="020B0604020202020204" pitchFamily="34" charset="0"/>
                <a:cs typeface="Arial" panose="020B0604020202020204" pitchFamily="34" charset="0"/>
              </a:rPr>
              <a:t>Q2</a:t>
            </a:r>
          </a:p>
          <a:p>
            <a:pPr>
              <a:spcAft>
                <a:spcPts val="600"/>
              </a:spcAft>
            </a:pP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How much water should you add to 1.2L of a 1% w/v solution to reduce it in strength to a 0.4% w/v solution?</a:t>
            </a:r>
          </a:p>
          <a:p>
            <a:pPr>
              <a:spcAft>
                <a:spcPts val="600"/>
              </a:spcAft>
            </a:pPr>
            <a:r>
              <a:rPr lang="en-GB" sz="1000" b="1" dirty="0">
                <a:latin typeface="Arial" panose="020B0604020202020204" pitchFamily="34" charset="0"/>
                <a:cs typeface="Arial" panose="020B0604020202020204" pitchFamily="34" charset="0"/>
              </a:rPr>
              <a:t>Q3</a:t>
            </a:r>
          </a:p>
          <a:p>
            <a:pPr>
              <a:spcAft>
                <a:spcPts val="600"/>
              </a:spcAft>
            </a:pP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You have 80g of a 15% w/w concentration. What weight of base should you add to reduce its strength 10% w/w?</a:t>
            </a:r>
          </a:p>
          <a:p>
            <a:pPr>
              <a:spcAft>
                <a:spcPts val="600"/>
              </a:spcAft>
            </a:pPr>
            <a:r>
              <a:rPr lang="en-GB" sz="1000" b="1" dirty="0">
                <a:latin typeface="Arial" panose="020B0604020202020204" pitchFamily="34" charset="0"/>
                <a:cs typeface="Arial" panose="020B0604020202020204" pitchFamily="34" charset="0"/>
              </a:rPr>
              <a:t>Q4</a:t>
            </a:r>
          </a:p>
          <a:p>
            <a:pPr>
              <a:spcAft>
                <a:spcPts val="600"/>
              </a:spcAft>
            </a:pP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You have 15mL of a 2% w/v solution. In order to reduce its strength to 0.4% w/v, how much solvent should you add?</a:t>
            </a:r>
          </a:p>
          <a:p>
            <a:pPr>
              <a:spcAft>
                <a:spcPts val="600"/>
              </a:spcAft>
            </a:pPr>
            <a:r>
              <a:rPr lang="en-GB" sz="1000" b="1" dirty="0">
                <a:latin typeface="Arial" panose="020B0604020202020204" pitchFamily="34" charset="0"/>
                <a:cs typeface="Arial" panose="020B0604020202020204" pitchFamily="34" charset="0"/>
              </a:rPr>
              <a:t>Q5</a:t>
            </a:r>
          </a:p>
          <a:p>
            <a:pPr>
              <a:spcAft>
                <a:spcPts val="600"/>
              </a:spcAft>
            </a:pP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What weight of base should be added to 12g of a 20% w/w concentration in order to produce a 12% w/w concentration? </a:t>
            </a:r>
          </a:p>
          <a:p>
            <a:pPr>
              <a:spcAft>
                <a:spcPts val="600"/>
              </a:spcAft>
            </a:pPr>
            <a:endParaRPr lang="en-GB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000" b="1" dirty="0">
                <a:latin typeface="Arial" panose="020B0604020202020204" pitchFamily="34" charset="0"/>
                <a:cs typeface="Arial" panose="020B0604020202020204" pitchFamily="34" charset="0"/>
              </a:rPr>
              <a:t>Answers</a:t>
            </a:r>
          </a:p>
          <a:p>
            <a:endParaRPr lang="en-GB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000" b="1" dirty="0">
                <a:latin typeface="Arial" panose="020B0604020202020204" pitchFamily="34" charset="0"/>
                <a:cs typeface="Arial" panose="020B0604020202020204" pitchFamily="34" charset="0"/>
              </a:rPr>
              <a:t>Q1</a:t>
            </a: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 = 950mL. </a:t>
            </a:r>
            <a:r>
              <a:rPr lang="en-GB" sz="1000" b="1" dirty="0">
                <a:latin typeface="Arial" panose="020B0604020202020204" pitchFamily="34" charset="0"/>
                <a:cs typeface="Arial" panose="020B0604020202020204" pitchFamily="34" charset="0"/>
              </a:rPr>
              <a:t>Q2</a:t>
            </a: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 = 1800mL. </a:t>
            </a:r>
            <a:r>
              <a:rPr lang="en-GB" sz="1000" b="1" dirty="0">
                <a:latin typeface="Arial" panose="020B0604020202020204" pitchFamily="34" charset="0"/>
                <a:cs typeface="Arial" panose="020B0604020202020204" pitchFamily="34" charset="0"/>
              </a:rPr>
              <a:t>Q3</a:t>
            </a: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 = 40g. </a:t>
            </a:r>
            <a:r>
              <a:rPr lang="en-GB" sz="1000" b="1" dirty="0">
                <a:latin typeface="Arial" panose="020B0604020202020204" pitchFamily="34" charset="0"/>
                <a:cs typeface="Arial" panose="020B0604020202020204" pitchFamily="34" charset="0"/>
              </a:rPr>
              <a:t>Q4</a:t>
            </a: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 = 60mL. </a:t>
            </a:r>
          </a:p>
          <a:p>
            <a:r>
              <a:rPr lang="en-GB" sz="1000" b="1" dirty="0">
                <a:latin typeface="Arial" panose="020B0604020202020204" pitchFamily="34" charset="0"/>
                <a:cs typeface="Arial" panose="020B0604020202020204" pitchFamily="34" charset="0"/>
              </a:rPr>
              <a:t>Q5</a:t>
            </a: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 = 8g</a:t>
            </a:r>
          </a:p>
          <a:p>
            <a:endParaRPr lang="en-GB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3225" y="1076600"/>
            <a:ext cx="3371567" cy="707885"/>
          </a:xfrm>
          <a:prstGeom prst="rect">
            <a:avLst/>
          </a:prstGeom>
          <a:noFill/>
          <a:ln>
            <a:solidFill>
              <a:srgbClr val="194F77"/>
            </a:solidFill>
          </a:ln>
        </p:spPr>
        <p:txBody>
          <a:bodyPr wrap="square" lIns="91428" tIns="45714" rIns="91428" bIns="45714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000" b="1" dirty="0">
                <a:latin typeface="Arial" panose="020B0604020202020204" pitchFamily="34" charset="0"/>
                <a:ea typeface="SimSun" pitchFamily="2" charset="-122"/>
                <a:cs typeface="Arial" panose="020B0604020202020204" pitchFamily="34" charset="0"/>
              </a:rPr>
              <a:t>Step 1: </a:t>
            </a:r>
            <a:r>
              <a:rPr lang="en-GB" sz="1000" dirty="0">
                <a:latin typeface="Arial" panose="020B0604020202020204" pitchFamily="34" charset="0"/>
                <a:ea typeface="SimSun" pitchFamily="2" charset="-122"/>
                <a:cs typeface="Arial" panose="020B0604020202020204" pitchFamily="34" charset="0"/>
              </a:rPr>
              <a:t>Use c</a:t>
            </a:r>
            <a:r>
              <a:rPr lang="en-GB" sz="1000" baseline="-25000" dirty="0">
                <a:latin typeface="Arial" panose="020B0604020202020204" pitchFamily="34" charset="0"/>
                <a:ea typeface="SimSun" pitchFamily="2" charset="-122"/>
                <a:cs typeface="Arial" panose="020B0604020202020204" pitchFamily="34" charset="0"/>
              </a:rPr>
              <a:t>1</a:t>
            </a:r>
            <a:r>
              <a:rPr lang="en-GB" sz="1000" dirty="0">
                <a:latin typeface="Arial" panose="020B0604020202020204" pitchFamily="34" charset="0"/>
                <a:ea typeface="SimSun" pitchFamily="2" charset="-122"/>
                <a:cs typeface="Arial" panose="020B0604020202020204" pitchFamily="34" charset="0"/>
              </a:rPr>
              <a:t> x v</a:t>
            </a:r>
            <a:r>
              <a:rPr lang="en-GB" sz="1000" baseline="-25000" dirty="0">
                <a:latin typeface="Arial" panose="020B0604020202020204" pitchFamily="34" charset="0"/>
                <a:ea typeface="SimSun" pitchFamily="2" charset="-122"/>
                <a:cs typeface="Arial" panose="020B0604020202020204" pitchFamily="34" charset="0"/>
              </a:rPr>
              <a:t>1</a:t>
            </a:r>
            <a:r>
              <a:rPr lang="en-GB" sz="1000" dirty="0">
                <a:latin typeface="Arial" panose="020B0604020202020204" pitchFamily="34" charset="0"/>
                <a:ea typeface="SimSun" pitchFamily="2" charset="-122"/>
                <a:cs typeface="Arial" panose="020B0604020202020204" pitchFamily="34" charset="0"/>
              </a:rPr>
              <a:t>= c</a:t>
            </a:r>
            <a:r>
              <a:rPr lang="en-GB" sz="1000" baseline="-25000" dirty="0">
                <a:latin typeface="Arial" panose="020B0604020202020204" pitchFamily="34" charset="0"/>
                <a:ea typeface="SimSun" pitchFamily="2" charset="-122"/>
                <a:cs typeface="Arial" panose="020B0604020202020204" pitchFamily="34" charset="0"/>
              </a:rPr>
              <a:t>2</a:t>
            </a:r>
            <a:r>
              <a:rPr lang="en-GB" sz="1000" dirty="0">
                <a:latin typeface="Arial" panose="020B0604020202020204" pitchFamily="34" charset="0"/>
                <a:ea typeface="SimSun" pitchFamily="2" charset="-122"/>
                <a:cs typeface="Arial" panose="020B0604020202020204" pitchFamily="34" charset="0"/>
              </a:rPr>
              <a:t> x v</a:t>
            </a:r>
            <a:r>
              <a:rPr lang="en-GB" sz="1000" baseline="-25000" dirty="0">
                <a:latin typeface="Arial" panose="020B0604020202020204" pitchFamily="34" charset="0"/>
                <a:ea typeface="SimSun" pitchFamily="2" charset="-122"/>
                <a:cs typeface="Arial" panose="020B0604020202020204" pitchFamily="34" charset="0"/>
              </a:rPr>
              <a:t>2</a:t>
            </a:r>
            <a:endParaRPr lang="en-GB" sz="1000" dirty="0">
              <a:latin typeface="Arial" panose="020B0604020202020204" pitchFamily="34" charset="0"/>
              <a:ea typeface="SimSun" pitchFamily="2" charset="-122"/>
              <a:cs typeface="Arial" panose="020B0604020202020204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GB" sz="1000" dirty="0">
              <a:latin typeface="Arial" panose="020B0604020202020204" pitchFamily="34" charset="0"/>
              <a:ea typeface="SimSun" pitchFamily="2" charset="-122"/>
              <a:cs typeface="Arial" panose="020B0604020202020204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GB" sz="1000" dirty="0">
              <a:latin typeface="Arial" panose="020B0604020202020204" pitchFamily="34" charset="0"/>
              <a:ea typeface="SimSun" pitchFamily="2" charset="-122"/>
              <a:cs typeface="Arial" panose="020B0604020202020204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GB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3211" y="1884699"/>
            <a:ext cx="3371583" cy="861774"/>
          </a:xfrm>
          <a:prstGeom prst="rect">
            <a:avLst/>
          </a:prstGeom>
          <a:noFill/>
          <a:ln>
            <a:solidFill>
              <a:srgbClr val="194F77"/>
            </a:solidFill>
          </a:ln>
        </p:spPr>
        <p:txBody>
          <a:bodyPr wrap="square" lIns="91428" tIns="45714" rIns="91428" bIns="45714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GB" sz="1000" b="1" dirty="0">
                <a:latin typeface="Arial" panose="020B0604020202020204" pitchFamily="34" charset="0"/>
                <a:ea typeface="SimSun" pitchFamily="2" charset="-122"/>
                <a:cs typeface="Arial" panose="020B0604020202020204" pitchFamily="34" charset="0"/>
              </a:rPr>
              <a:t>Step 2: </a:t>
            </a:r>
            <a:r>
              <a:rPr lang="en-GB" sz="1000" dirty="0">
                <a:latin typeface="Arial" panose="020B0604020202020204" pitchFamily="34" charset="0"/>
                <a:ea typeface="SimSun" pitchFamily="2" charset="-122"/>
                <a:cs typeface="Arial" panose="020B0604020202020204" pitchFamily="34" charset="0"/>
              </a:rPr>
              <a:t>Transpose for </a:t>
            </a:r>
            <a:r>
              <a:rPr lang="en-GB" sz="1000" i="1" dirty="0"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x</a:t>
            </a:r>
            <a:r>
              <a:rPr lang="en-GB" sz="1000" dirty="0">
                <a:latin typeface="Arial" panose="020B0604020202020204" pitchFamily="34" charset="0"/>
                <a:ea typeface="SimSun" pitchFamily="2" charset="-122"/>
                <a:cs typeface="Arial" panose="020B0604020202020204" pitchFamily="34" charset="0"/>
              </a:rPr>
              <a:t> and solve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GB" sz="1000" dirty="0">
              <a:latin typeface="Arial" panose="020B0604020202020204" pitchFamily="34" charset="0"/>
              <a:ea typeface="SimSun" pitchFamily="2" charset="-122"/>
              <a:cs typeface="Arial" panose="020B0604020202020204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GB" sz="1000" dirty="0">
              <a:latin typeface="Arial" panose="020B0604020202020204" pitchFamily="34" charset="0"/>
              <a:ea typeface="SimSun" pitchFamily="2" charset="-122"/>
              <a:cs typeface="Arial" panose="020B0604020202020204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GB" sz="1000" dirty="0">
              <a:latin typeface="Arial" panose="020B0604020202020204" pitchFamily="34" charset="0"/>
              <a:ea typeface="SimSun" pitchFamily="2" charset="-122"/>
              <a:cs typeface="Arial" panose="020B0604020202020204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GB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2419" y="2832161"/>
            <a:ext cx="3372372" cy="856995"/>
          </a:xfrm>
          <a:prstGeom prst="rect">
            <a:avLst/>
          </a:prstGeom>
          <a:noFill/>
          <a:ln>
            <a:solidFill>
              <a:srgbClr val="194F77"/>
            </a:solidFill>
          </a:ln>
        </p:spPr>
        <p:txBody>
          <a:bodyPr wrap="square" lIns="91428" tIns="45714" rIns="91428" bIns="45714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GB" sz="1000" b="1" dirty="0">
                <a:latin typeface="Arial" panose="020B0604020202020204" pitchFamily="34" charset="0"/>
                <a:ea typeface="SimSun" pitchFamily="2" charset="-122"/>
                <a:cs typeface="Arial" panose="020B0604020202020204" pitchFamily="34" charset="0"/>
              </a:rPr>
              <a:t>Step 3: </a:t>
            </a:r>
            <a:r>
              <a:rPr lang="en-GB" sz="1000" dirty="0">
                <a:latin typeface="Arial" panose="020B0604020202020204" pitchFamily="34" charset="0"/>
                <a:ea typeface="SimSun" pitchFamily="2" charset="-122"/>
                <a:cs typeface="Arial" panose="020B0604020202020204" pitchFamily="34" charset="0"/>
              </a:rPr>
              <a:t>Subtract the total original volume from the new volume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GB" sz="1000" dirty="0">
              <a:latin typeface="Arial" panose="020B0604020202020204" pitchFamily="34" charset="0"/>
              <a:ea typeface="SimSun" pitchFamily="2" charset="-122"/>
              <a:cs typeface="Arial" panose="020B0604020202020204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GB" sz="1000" dirty="0">
              <a:latin typeface="Arial" panose="020B0604020202020204" pitchFamily="34" charset="0"/>
              <a:ea typeface="SimSun" pitchFamily="2" charset="-122"/>
              <a:cs typeface="Arial" panose="020B0604020202020204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GB" sz="1000" dirty="0"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406366" y="3240259"/>
                <a:ext cx="2721567" cy="261604"/>
              </a:xfrm>
              <a:prstGeom prst="rect">
                <a:avLst/>
              </a:prstGeom>
              <a:noFill/>
            </p:spPr>
            <p:txBody>
              <a:bodyPr wrap="none" lIns="91428" tIns="45714" rIns="91428" bIns="45714">
                <a:spAutoFit/>
              </a:bodyPr>
              <a:lstStyle/>
              <a:p>
                <a:pPr lvl="0" algn="ctr"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100" i="1"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2000</m:t>
                      </m:r>
                      <m:r>
                        <a:rPr lang="en-GB" sz="1100" i="1"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𝑚𝐿</m:t>
                      </m:r>
                      <m:r>
                        <a:rPr lang="en-GB" sz="1100" i="1"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−150</m:t>
                      </m:r>
                      <m:r>
                        <a:rPr lang="en-GB" sz="1100" i="1"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𝑚𝐿</m:t>
                      </m:r>
                      <m:r>
                        <a:rPr lang="en-GB" sz="1100"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=</m:t>
                      </m:r>
                      <m:r>
                        <a:rPr lang="en-GB" sz="1100" b="1" i="1"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𝟏𝟖𝟓𝟎</m:t>
                      </m:r>
                      <m:r>
                        <a:rPr lang="en-GB" sz="1100" b="1" i="1"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𝒎𝑳</m:t>
                      </m:r>
                      <m:r>
                        <a:rPr lang="en-GB" sz="1100" b="1" i="1"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 </m:t>
                      </m:r>
                      <m:r>
                        <a:rPr lang="en-GB" sz="1100"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(</m:t>
                      </m:r>
                      <m:r>
                        <m:rPr>
                          <m:sty m:val="p"/>
                        </m:rPr>
                        <a:rPr lang="en-GB" sz="1100"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of</m:t>
                      </m:r>
                      <m:r>
                        <a:rPr lang="en-GB" sz="1100"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1100"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water</m:t>
                      </m:r>
                      <m:r>
                        <a:rPr lang="en-GB" sz="1100"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)</m:t>
                      </m:r>
                    </m:oMath>
                  </m:oMathPara>
                </a14:m>
                <a:endParaRPr lang="en-GB" sz="8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366" y="3240259"/>
                <a:ext cx="2721567" cy="261604"/>
              </a:xfrm>
              <a:prstGeom prst="rect">
                <a:avLst/>
              </a:prstGeom>
              <a:blipFill rotWithShape="1">
                <a:blip r:embed="rId2"/>
                <a:stretch>
                  <a:fillRect b="-714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/>
          <p:cNvSpPr txBox="1"/>
          <p:nvPr/>
        </p:nvSpPr>
        <p:spPr>
          <a:xfrm>
            <a:off x="2897154" y="3171993"/>
            <a:ext cx="396250" cy="415492"/>
          </a:xfrm>
          <a:prstGeom prst="rect">
            <a:avLst/>
          </a:prstGeom>
          <a:noFill/>
        </p:spPr>
        <p:txBody>
          <a:bodyPr wrap="none" lIns="91428" tIns="45714" rIns="91428" bIns="45714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  <a:sym typeface="Wingdings"/>
              </a:rPr>
              <a:t></a:t>
            </a:r>
            <a:endParaRPr lang="en-GB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074804" y="1387266"/>
                <a:ext cx="1862934" cy="246215"/>
              </a:xfrm>
              <a:prstGeom prst="rect">
                <a:avLst/>
              </a:prstGeom>
              <a:noFill/>
            </p:spPr>
            <p:txBody>
              <a:bodyPr wrap="none" lIns="91428" tIns="45714" rIns="91428" bIns="45714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000" i="1">
                          <a:latin typeface="Cambria Math"/>
                        </a:rPr>
                        <m:t>0.4 (%)</m:t>
                      </m:r>
                      <m:r>
                        <a:rPr lang="en-GB" sz="1000" i="1">
                          <a:latin typeface="Cambria Math"/>
                          <a:ea typeface="Cambria Math"/>
                        </a:rPr>
                        <m:t>×150=0.02 (%)×</m:t>
                      </m:r>
                      <m:r>
                        <a:rPr lang="en-GB" sz="1000" i="1">
                          <a:latin typeface="Cambria Math"/>
                          <a:ea typeface="Cambria Math"/>
                        </a:rPr>
                        <m:t>𝑥</m:t>
                      </m:r>
                    </m:oMath>
                  </m:oMathPara>
                </a14:m>
                <a:endParaRPr lang="en-GB" sz="1000" b="1" i="1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4804" y="1387266"/>
                <a:ext cx="1862934" cy="246215"/>
              </a:xfrm>
              <a:prstGeom prst="rect">
                <a:avLst/>
              </a:prstGeom>
              <a:blipFill rotWithShape="1">
                <a:blip r:embed="rId3"/>
                <a:stretch>
                  <a:fillRect b="-7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960687" y="2190039"/>
                <a:ext cx="1646464" cy="381445"/>
              </a:xfrm>
              <a:prstGeom prst="rect">
                <a:avLst/>
              </a:prstGeom>
              <a:noFill/>
            </p:spPr>
            <p:txBody>
              <a:bodyPr wrap="none" lIns="91428" tIns="45714" rIns="91428" bIns="45714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000" i="1">
                          <a:latin typeface="Cambria Math"/>
                          <a:ea typeface="Cambria Math"/>
                        </a:rPr>
                        <m:t>𝑥</m:t>
                      </m:r>
                      <m:r>
                        <a:rPr lang="en-GB" sz="1000" i="1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GB" sz="1000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GB" sz="1000" i="1">
                              <a:latin typeface="Cambria Math"/>
                              <a:ea typeface="Cambria Math"/>
                            </a:rPr>
                            <m:t>0.4×100</m:t>
                          </m:r>
                        </m:num>
                        <m:den>
                          <m:r>
                            <a:rPr lang="en-GB" sz="1000" i="1">
                              <a:latin typeface="Cambria Math"/>
                              <a:ea typeface="Cambria Math"/>
                            </a:rPr>
                            <m:t>0.02</m:t>
                          </m:r>
                        </m:den>
                      </m:f>
                      <m:r>
                        <a:rPr lang="en-GB" sz="1000" i="1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GB" sz="1000" b="1" i="1">
                          <a:latin typeface="Cambria Math"/>
                          <a:ea typeface="Cambria Math"/>
                        </a:rPr>
                        <m:t>𝟐𝟎𝟎𝟎</m:t>
                      </m:r>
                      <m:r>
                        <a:rPr lang="en-GB" sz="1000" b="1" i="1">
                          <a:latin typeface="Cambria Math"/>
                          <a:ea typeface="Cambria Math"/>
                        </a:rPr>
                        <m:t>𝒎𝑳</m:t>
                      </m:r>
                    </m:oMath>
                  </m:oMathPara>
                </a14:m>
                <a:endParaRPr lang="en-GB" sz="1000" b="1" i="1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0687" y="2190039"/>
                <a:ext cx="1646464" cy="381445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/>
          <p:cNvSpPr txBox="1"/>
          <p:nvPr/>
        </p:nvSpPr>
        <p:spPr>
          <a:xfrm>
            <a:off x="-5578" y="3697907"/>
            <a:ext cx="3547768" cy="1026658"/>
          </a:xfrm>
          <a:prstGeom prst="rect">
            <a:avLst/>
          </a:prstGeom>
          <a:noFill/>
        </p:spPr>
        <p:txBody>
          <a:bodyPr wrap="square" lIns="91428" tIns="45714" rIns="91428" bIns="45714" rtlCol="0">
            <a:spAutoFit/>
          </a:bodyPr>
          <a:lstStyle/>
          <a:p>
            <a:r>
              <a:rPr lang="en-GB" sz="1000" b="1" dirty="0">
                <a:latin typeface="Arial" panose="020B0604020202020204" pitchFamily="34" charset="0"/>
                <a:cs typeface="Arial" panose="020B0604020202020204" pitchFamily="34" charset="0"/>
              </a:rPr>
              <a:t>Example 3</a:t>
            </a:r>
          </a:p>
          <a:p>
            <a:pPr>
              <a:spcBef>
                <a:spcPts val="600"/>
              </a:spcBef>
            </a:pP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How much base should you add to 150g of a 30% w/w concentration to reduce its strength to a 20% w/w concentration?</a:t>
            </a:r>
          </a:p>
          <a:p>
            <a:pPr>
              <a:spcBef>
                <a:spcPts val="600"/>
              </a:spcBef>
            </a:pPr>
            <a:r>
              <a:rPr lang="en-GB" sz="1000" b="1" dirty="0">
                <a:latin typeface="Arial" panose="020B0604020202020204" pitchFamily="34" charset="0"/>
                <a:cs typeface="Arial" panose="020B0604020202020204" pitchFamily="34" charset="0"/>
              </a:rPr>
              <a:t>Method</a:t>
            </a:r>
          </a:p>
        </p:txBody>
      </p:sp>
      <p:sp>
        <p:nvSpPr>
          <p:cNvPr id="12" name="Rectangle 11"/>
          <p:cNvSpPr/>
          <p:nvPr/>
        </p:nvSpPr>
        <p:spPr>
          <a:xfrm>
            <a:off x="79872" y="4721763"/>
            <a:ext cx="3374922" cy="707885"/>
          </a:xfrm>
          <a:prstGeom prst="rect">
            <a:avLst/>
          </a:prstGeom>
          <a:noFill/>
          <a:ln>
            <a:solidFill>
              <a:srgbClr val="194F77"/>
            </a:solidFill>
          </a:ln>
        </p:spPr>
        <p:txBody>
          <a:bodyPr wrap="square" lIns="91428" tIns="45714" rIns="91428" bIns="45714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000" b="1" dirty="0">
                <a:latin typeface="Arial" panose="020B0604020202020204" pitchFamily="34" charset="0"/>
                <a:ea typeface="SimSun" pitchFamily="2" charset="-122"/>
                <a:cs typeface="Arial" panose="020B0604020202020204" pitchFamily="34" charset="0"/>
              </a:rPr>
              <a:t>Step 1: </a:t>
            </a:r>
            <a:r>
              <a:rPr lang="en-GB" sz="1000" dirty="0">
                <a:latin typeface="Arial" panose="020B0604020202020204" pitchFamily="34" charset="0"/>
                <a:ea typeface="SimSun" pitchFamily="2" charset="-122"/>
                <a:cs typeface="Arial" panose="020B0604020202020204" pitchFamily="34" charset="0"/>
              </a:rPr>
              <a:t>Use c</a:t>
            </a:r>
            <a:r>
              <a:rPr lang="en-GB" sz="1000" baseline="-25000" dirty="0">
                <a:latin typeface="Arial" panose="020B0604020202020204" pitchFamily="34" charset="0"/>
                <a:ea typeface="SimSun" pitchFamily="2" charset="-122"/>
                <a:cs typeface="Arial" panose="020B0604020202020204" pitchFamily="34" charset="0"/>
              </a:rPr>
              <a:t>1 </a:t>
            </a:r>
            <a:r>
              <a:rPr lang="en-GB" sz="1000" dirty="0">
                <a:latin typeface="Arial" panose="020B0604020202020204" pitchFamily="34" charset="0"/>
                <a:ea typeface="SimSun" pitchFamily="2" charset="-122"/>
                <a:cs typeface="Arial" panose="020B0604020202020204" pitchFamily="34" charset="0"/>
              </a:rPr>
              <a:t>x v</a:t>
            </a:r>
            <a:r>
              <a:rPr lang="en-GB" sz="1000" baseline="-25000" dirty="0">
                <a:latin typeface="Arial" panose="020B0604020202020204" pitchFamily="34" charset="0"/>
                <a:ea typeface="SimSun" pitchFamily="2" charset="-122"/>
                <a:cs typeface="Arial" panose="020B0604020202020204" pitchFamily="34" charset="0"/>
              </a:rPr>
              <a:t>1</a:t>
            </a:r>
            <a:r>
              <a:rPr lang="en-GB" sz="1000" dirty="0">
                <a:latin typeface="Arial" panose="020B0604020202020204" pitchFamily="34" charset="0"/>
                <a:ea typeface="SimSun" pitchFamily="2" charset="-122"/>
                <a:cs typeface="Arial" panose="020B0604020202020204" pitchFamily="34" charset="0"/>
              </a:rPr>
              <a:t>= c</a:t>
            </a:r>
            <a:r>
              <a:rPr lang="en-GB" sz="1000" baseline="-25000" dirty="0">
                <a:latin typeface="Arial" panose="020B0604020202020204" pitchFamily="34" charset="0"/>
                <a:ea typeface="SimSun" pitchFamily="2" charset="-122"/>
                <a:cs typeface="Arial" panose="020B0604020202020204" pitchFamily="34" charset="0"/>
              </a:rPr>
              <a:t>2</a:t>
            </a:r>
            <a:r>
              <a:rPr lang="en-GB" sz="1000" dirty="0">
                <a:latin typeface="Arial" panose="020B0604020202020204" pitchFamily="34" charset="0"/>
                <a:ea typeface="SimSun" pitchFamily="2" charset="-122"/>
                <a:cs typeface="Arial" panose="020B0604020202020204" pitchFamily="34" charset="0"/>
              </a:rPr>
              <a:t> x v</a:t>
            </a:r>
            <a:r>
              <a:rPr lang="en-GB" sz="1000" baseline="-25000" dirty="0">
                <a:latin typeface="Arial" panose="020B0604020202020204" pitchFamily="34" charset="0"/>
                <a:ea typeface="SimSun" pitchFamily="2" charset="-122"/>
                <a:cs typeface="Arial" panose="020B0604020202020204" pitchFamily="34" charset="0"/>
              </a:rPr>
              <a:t>2</a:t>
            </a:r>
            <a:endParaRPr lang="en-GB" sz="1000" dirty="0">
              <a:latin typeface="Arial" panose="020B0604020202020204" pitchFamily="34" charset="0"/>
              <a:ea typeface="SimSun" pitchFamily="2" charset="-122"/>
              <a:cs typeface="Arial" panose="020B0604020202020204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GB" sz="1000" dirty="0">
              <a:latin typeface="Arial" panose="020B0604020202020204" pitchFamily="34" charset="0"/>
              <a:ea typeface="SimSun" pitchFamily="2" charset="-122"/>
              <a:cs typeface="Arial" panose="020B0604020202020204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GB" sz="1000" dirty="0">
              <a:latin typeface="Arial" panose="020B0604020202020204" pitchFamily="34" charset="0"/>
              <a:ea typeface="SimSun" pitchFamily="2" charset="-122"/>
              <a:cs typeface="Arial" panose="020B0604020202020204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GB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9857" y="5529861"/>
            <a:ext cx="3374936" cy="861774"/>
          </a:xfrm>
          <a:prstGeom prst="rect">
            <a:avLst/>
          </a:prstGeom>
          <a:noFill/>
          <a:ln>
            <a:solidFill>
              <a:srgbClr val="194F77"/>
            </a:solidFill>
          </a:ln>
        </p:spPr>
        <p:txBody>
          <a:bodyPr wrap="square" lIns="91428" tIns="45714" rIns="91428" bIns="45714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GB" sz="1000" b="1" dirty="0">
                <a:latin typeface="Arial" panose="020B0604020202020204" pitchFamily="34" charset="0"/>
                <a:ea typeface="SimSun" pitchFamily="2" charset="-122"/>
                <a:cs typeface="Arial" panose="020B0604020202020204" pitchFamily="34" charset="0"/>
              </a:rPr>
              <a:t>Step 2: </a:t>
            </a:r>
            <a:r>
              <a:rPr lang="en-GB" sz="1000" dirty="0">
                <a:latin typeface="Arial" panose="020B0604020202020204" pitchFamily="34" charset="0"/>
                <a:ea typeface="SimSun" pitchFamily="2" charset="-122"/>
                <a:cs typeface="Arial" panose="020B0604020202020204" pitchFamily="34" charset="0"/>
              </a:rPr>
              <a:t>Transpose for </a:t>
            </a:r>
            <a:r>
              <a:rPr lang="en-GB" sz="1000" i="1" dirty="0"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x</a:t>
            </a:r>
            <a:r>
              <a:rPr lang="en-GB" sz="1000" dirty="0">
                <a:latin typeface="Arial" panose="020B0604020202020204" pitchFamily="34" charset="0"/>
                <a:ea typeface="SimSun" pitchFamily="2" charset="-122"/>
                <a:cs typeface="Arial" panose="020B0604020202020204" pitchFamily="34" charset="0"/>
              </a:rPr>
              <a:t> and solve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GB" sz="1000" dirty="0">
              <a:latin typeface="Arial" panose="020B0604020202020204" pitchFamily="34" charset="0"/>
              <a:ea typeface="SimSun" pitchFamily="2" charset="-122"/>
              <a:cs typeface="Arial" panose="020B0604020202020204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GB" sz="1000" dirty="0">
              <a:latin typeface="Arial" panose="020B0604020202020204" pitchFamily="34" charset="0"/>
              <a:ea typeface="SimSun" pitchFamily="2" charset="-122"/>
              <a:cs typeface="Arial" panose="020B0604020202020204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GB" sz="1000" dirty="0">
              <a:latin typeface="Arial" panose="020B0604020202020204" pitchFamily="34" charset="0"/>
              <a:ea typeface="SimSun" pitchFamily="2" charset="-122"/>
              <a:cs typeface="Arial" panose="020B0604020202020204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GB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84207" y="6477323"/>
            <a:ext cx="3370584" cy="856995"/>
          </a:xfrm>
          <a:prstGeom prst="rect">
            <a:avLst/>
          </a:prstGeom>
          <a:noFill/>
          <a:ln>
            <a:solidFill>
              <a:srgbClr val="194F77"/>
            </a:solidFill>
          </a:ln>
        </p:spPr>
        <p:txBody>
          <a:bodyPr wrap="square" lIns="91428" tIns="45714" rIns="91428" bIns="45714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GB" sz="1000" b="1" dirty="0">
                <a:latin typeface="Arial" panose="020B0604020202020204" pitchFamily="34" charset="0"/>
                <a:ea typeface="SimSun" pitchFamily="2" charset="-122"/>
                <a:cs typeface="Arial" panose="020B0604020202020204" pitchFamily="34" charset="0"/>
              </a:rPr>
              <a:t>Step 3: </a:t>
            </a:r>
            <a:r>
              <a:rPr lang="en-GB" sz="1000" dirty="0">
                <a:latin typeface="Arial" panose="020B0604020202020204" pitchFamily="34" charset="0"/>
                <a:ea typeface="SimSun" pitchFamily="2" charset="-122"/>
                <a:cs typeface="Arial" panose="020B0604020202020204" pitchFamily="34" charset="0"/>
              </a:rPr>
              <a:t>Subtract the total original amount from the new amount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GB" sz="1000" dirty="0">
              <a:latin typeface="Arial" panose="020B0604020202020204" pitchFamily="34" charset="0"/>
              <a:ea typeface="SimSun" pitchFamily="2" charset="-122"/>
              <a:cs typeface="Arial" panose="020B0604020202020204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GB" sz="1000" dirty="0">
              <a:latin typeface="Arial" panose="020B0604020202020204" pitchFamily="34" charset="0"/>
              <a:ea typeface="SimSun" pitchFamily="2" charset="-122"/>
              <a:cs typeface="Arial" panose="020B0604020202020204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GB" sz="1000" dirty="0"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/>
              <p:cNvSpPr/>
              <p:nvPr/>
            </p:nvSpPr>
            <p:spPr>
              <a:xfrm>
                <a:off x="736416" y="6885422"/>
                <a:ext cx="2065040" cy="261604"/>
              </a:xfrm>
              <a:prstGeom prst="rect">
                <a:avLst/>
              </a:prstGeom>
              <a:noFill/>
            </p:spPr>
            <p:txBody>
              <a:bodyPr wrap="none" lIns="91428" tIns="45714" rIns="91428" bIns="45714">
                <a:spAutoFit/>
              </a:bodyPr>
              <a:lstStyle/>
              <a:p>
                <a:pPr lvl="0" algn="ctr"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100" i="1"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225</m:t>
                      </m:r>
                      <m:r>
                        <a:rPr lang="en-GB" sz="1100" i="1"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𝑔</m:t>
                      </m:r>
                      <m:r>
                        <a:rPr lang="en-GB" sz="1100" i="1"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−150</m:t>
                      </m:r>
                      <m:r>
                        <a:rPr lang="en-GB" sz="1100" i="1"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𝑔</m:t>
                      </m:r>
                      <m:r>
                        <a:rPr lang="en-GB" sz="1100"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=</m:t>
                      </m:r>
                      <m:r>
                        <a:rPr lang="en-GB" sz="1100" b="1" i="1"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𝟕𝟓</m:t>
                      </m:r>
                      <m:r>
                        <a:rPr lang="en-GB" sz="1100" b="1" i="1"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𝒈</m:t>
                      </m:r>
                      <m:r>
                        <a:rPr lang="en-GB" sz="1100" b="1" i="1"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 </m:t>
                      </m:r>
                      <m:r>
                        <a:rPr lang="en-GB" sz="1100"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(</m:t>
                      </m:r>
                      <m:r>
                        <m:rPr>
                          <m:sty m:val="p"/>
                        </m:rPr>
                        <a:rPr lang="en-GB" sz="1100"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of</m:t>
                      </m:r>
                      <m:r>
                        <a:rPr lang="en-GB" sz="1100"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1100"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base</m:t>
                      </m:r>
                      <m:r>
                        <a:rPr lang="en-GB" sz="1100">
                          <a:latin typeface="Cambria Math"/>
                          <a:ea typeface="Cambria Math"/>
                          <a:cs typeface="Arial" panose="020B0604020202020204" pitchFamily="34" charset="0"/>
                        </a:rPr>
                        <m:t>)</m:t>
                      </m:r>
                    </m:oMath>
                  </m:oMathPara>
                </a14:m>
                <a:endParaRPr lang="en-GB" sz="8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6416" y="6885422"/>
                <a:ext cx="2065040" cy="261604"/>
              </a:xfrm>
              <a:prstGeom prst="rect">
                <a:avLst/>
              </a:prstGeom>
              <a:blipFill rotWithShape="1">
                <a:blip r:embed="rId5"/>
                <a:stretch>
                  <a:fillRect b="-46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Box 15"/>
          <p:cNvSpPr txBox="1"/>
          <p:nvPr/>
        </p:nvSpPr>
        <p:spPr>
          <a:xfrm>
            <a:off x="2631558" y="6817156"/>
            <a:ext cx="396250" cy="415492"/>
          </a:xfrm>
          <a:prstGeom prst="rect">
            <a:avLst/>
          </a:prstGeom>
          <a:noFill/>
        </p:spPr>
        <p:txBody>
          <a:bodyPr wrap="none" lIns="91428" tIns="45714" rIns="91428" bIns="45714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  <a:sym typeface="Wingdings"/>
              </a:rPr>
              <a:t></a:t>
            </a:r>
            <a:endParaRPr lang="en-GB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906918" y="5032430"/>
                <a:ext cx="1770601" cy="246215"/>
              </a:xfrm>
              <a:prstGeom prst="rect">
                <a:avLst/>
              </a:prstGeom>
              <a:noFill/>
            </p:spPr>
            <p:txBody>
              <a:bodyPr wrap="none" lIns="91428" tIns="45714" rIns="91428" bIns="45714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000" i="1">
                          <a:latin typeface="Cambria Math"/>
                        </a:rPr>
                        <m:t>30 </m:t>
                      </m:r>
                      <m:d>
                        <m:dPr>
                          <m:ctrlPr>
                            <a:rPr lang="en-GB" sz="1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000" i="1">
                              <a:latin typeface="Cambria Math"/>
                            </a:rPr>
                            <m:t>%</m:t>
                          </m:r>
                        </m:e>
                      </m:d>
                      <m:r>
                        <a:rPr lang="en-GB" sz="1000" i="1">
                          <a:latin typeface="Cambria Math"/>
                          <a:ea typeface="Cambria Math"/>
                        </a:rPr>
                        <m:t>×150=20 (%) ×</m:t>
                      </m:r>
                      <m:r>
                        <a:rPr lang="en-GB" sz="1000" i="1">
                          <a:latin typeface="Cambria Math"/>
                          <a:ea typeface="Cambria Math"/>
                        </a:rPr>
                        <m:t>𝑥</m:t>
                      </m:r>
                    </m:oMath>
                  </m:oMathPara>
                </a14:m>
                <a:endParaRPr lang="en-GB" sz="1000" b="1" i="1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6918" y="5032430"/>
                <a:ext cx="1770601" cy="246215"/>
              </a:xfrm>
              <a:prstGeom prst="rect">
                <a:avLst/>
              </a:prstGeom>
              <a:blipFill rotWithShape="1">
                <a:blip r:embed="rId6"/>
                <a:stretch>
                  <a:fillRect b="-7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1049883" y="5835201"/>
                <a:ext cx="1439678" cy="384523"/>
              </a:xfrm>
              <a:prstGeom prst="rect">
                <a:avLst/>
              </a:prstGeom>
              <a:noFill/>
            </p:spPr>
            <p:txBody>
              <a:bodyPr wrap="none" lIns="91428" tIns="45714" rIns="91428" bIns="45714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000" i="1">
                          <a:latin typeface="Cambria Math"/>
                          <a:ea typeface="Cambria Math"/>
                        </a:rPr>
                        <m:t>𝑥</m:t>
                      </m:r>
                      <m:r>
                        <a:rPr lang="en-GB" sz="1000" i="1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GB" sz="1000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GB" sz="1000" i="1">
                              <a:latin typeface="Cambria Math"/>
                              <a:ea typeface="Cambria Math"/>
                            </a:rPr>
                            <m:t>30×150</m:t>
                          </m:r>
                        </m:num>
                        <m:den>
                          <m:r>
                            <a:rPr lang="en-GB" sz="1000" i="1">
                              <a:latin typeface="Cambria Math"/>
                              <a:ea typeface="Cambria Math"/>
                            </a:rPr>
                            <m:t>20</m:t>
                          </m:r>
                        </m:den>
                      </m:f>
                      <m:r>
                        <a:rPr lang="en-GB" sz="1000" i="1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GB" sz="1000" b="1" i="1">
                          <a:latin typeface="Cambria Math"/>
                          <a:ea typeface="Cambria Math"/>
                        </a:rPr>
                        <m:t>𝟐𝟐𝟓</m:t>
                      </m:r>
                      <m:r>
                        <a:rPr lang="en-GB" sz="1000" b="1" i="1">
                          <a:latin typeface="Cambria Math"/>
                          <a:ea typeface="Cambria Math"/>
                        </a:rPr>
                        <m:t>𝒈</m:t>
                      </m:r>
                    </m:oMath>
                  </m:oMathPara>
                </a14:m>
                <a:endParaRPr lang="en-GB" sz="1000" b="1" i="1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9883" y="5835201"/>
                <a:ext cx="1439678" cy="384523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Freeform 18"/>
          <p:cNvSpPr/>
          <p:nvPr/>
        </p:nvSpPr>
        <p:spPr>
          <a:xfrm>
            <a:off x="1814784" y="4767797"/>
            <a:ext cx="1449778" cy="225788"/>
          </a:xfrm>
          <a:custGeom>
            <a:avLst/>
            <a:gdLst>
              <a:gd name="connsiteX0" fmla="*/ 647700 w 1343025"/>
              <a:gd name="connsiteY0" fmla="*/ 19050 h 204788"/>
              <a:gd name="connsiteX1" fmla="*/ 257175 w 1343025"/>
              <a:gd name="connsiteY1" fmla="*/ 19050 h 204788"/>
              <a:gd name="connsiteX2" fmla="*/ 242888 w 1343025"/>
              <a:gd name="connsiteY2" fmla="*/ 23813 h 204788"/>
              <a:gd name="connsiteX3" fmla="*/ 209550 w 1343025"/>
              <a:gd name="connsiteY3" fmla="*/ 28575 h 204788"/>
              <a:gd name="connsiteX4" fmla="*/ 66675 w 1343025"/>
              <a:gd name="connsiteY4" fmla="*/ 38100 h 204788"/>
              <a:gd name="connsiteX5" fmla="*/ 14288 w 1343025"/>
              <a:gd name="connsiteY5" fmla="*/ 61913 h 204788"/>
              <a:gd name="connsiteX6" fmla="*/ 4763 w 1343025"/>
              <a:gd name="connsiteY6" fmla="*/ 90488 h 204788"/>
              <a:gd name="connsiteX7" fmla="*/ 0 w 1343025"/>
              <a:gd name="connsiteY7" fmla="*/ 104775 h 204788"/>
              <a:gd name="connsiteX8" fmla="*/ 4763 w 1343025"/>
              <a:gd name="connsiteY8" fmla="*/ 176213 h 204788"/>
              <a:gd name="connsiteX9" fmla="*/ 19050 w 1343025"/>
              <a:gd name="connsiteY9" fmla="*/ 190500 h 204788"/>
              <a:gd name="connsiteX10" fmla="*/ 100013 w 1343025"/>
              <a:gd name="connsiteY10" fmla="*/ 204788 h 204788"/>
              <a:gd name="connsiteX11" fmla="*/ 619125 w 1343025"/>
              <a:gd name="connsiteY11" fmla="*/ 200025 h 204788"/>
              <a:gd name="connsiteX12" fmla="*/ 652463 w 1343025"/>
              <a:gd name="connsiteY12" fmla="*/ 195263 h 204788"/>
              <a:gd name="connsiteX13" fmla="*/ 785813 w 1343025"/>
              <a:gd name="connsiteY13" fmla="*/ 190500 h 204788"/>
              <a:gd name="connsiteX14" fmla="*/ 904875 w 1343025"/>
              <a:gd name="connsiteY14" fmla="*/ 180975 h 204788"/>
              <a:gd name="connsiteX15" fmla="*/ 1181100 w 1343025"/>
              <a:gd name="connsiteY15" fmla="*/ 171450 h 204788"/>
              <a:gd name="connsiteX16" fmla="*/ 1276350 w 1343025"/>
              <a:gd name="connsiteY16" fmla="*/ 161925 h 204788"/>
              <a:gd name="connsiteX17" fmla="*/ 1290638 w 1343025"/>
              <a:gd name="connsiteY17" fmla="*/ 157163 h 204788"/>
              <a:gd name="connsiteX18" fmla="*/ 1309688 w 1343025"/>
              <a:gd name="connsiteY18" fmla="*/ 152400 h 204788"/>
              <a:gd name="connsiteX19" fmla="*/ 1323975 w 1343025"/>
              <a:gd name="connsiteY19" fmla="*/ 142875 h 204788"/>
              <a:gd name="connsiteX20" fmla="*/ 1338263 w 1343025"/>
              <a:gd name="connsiteY20" fmla="*/ 114300 h 204788"/>
              <a:gd name="connsiteX21" fmla="*/ 1343025 w 1343025"/>
              <a:gd name="connsiteY21" fmla="*/ 95250 h 204788"/>
              <a:gd name="connsiteX22" fmla="*/ 1333500 w 1343025"/>
              <a:gd name="connsiteY22" fmla="*/ 61913 h 204788"/>
              <a:gd name="connsiteX23" fmla="*/ 1323975 w 1343025"/>
              <a:gd name="connsiteY23" fmla="*/ 47625 h 204788"/>
              <a:gd name="connsiteX24" fmla="*/ 1281113 w 1343025"/>
              <a:gd name="connsiteY24" fmla="*/ 23813 h 204788"/>
              <a:gd name="connsiteX25" fmla="*/ 1247775 w 1343025"/>
              <a:gd name="connsiteY25" fmla="*/ 9525 h 204788"/>
              <a:gd name="connsiteX26" fmla="*/ 1128713 w 1343025"/>
              <a:gd name="connsiteY26" fmla="*/ 4763 h 204788"/>
              <a:gd name="connsiteX27" fmla="*/ 1033463 w 1343025"/>
              <a:gd name="connsiteY27" fmla="*/ 0 h 204788"/>
              <a:gd name="connsiteX28" fmla="*/ 781050 w 1343025"/>
              <a:gd name="connsiteY28" fmla="*/ 4763 h 204788"/>
              <a:gd name="connsiteX29" fmla="*/ 742950 w 1343025"/>
              <a:gd name="connsiteY29" fmla="*/ 9525 h 204788"/>
              <a:gd name="connsiteX30" fmla="*/ 647700 w 1343025"/>
              <a:gd name="connsiteY30" fmla="*/ 19050 h 2047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1343025" h="204788">
                <a:moveTo>
                  <a:pt x="647700" y="19050"/>
                </a:moveTo>
                <a:cubicBezTo>
                  <a:pt x="566738" y="20637"/>
                  <a:pt x="598672" y="10294"/>
                  <a:pt x="257175" y="19050"/>
                </a:cubicBezTo>
                <a:cubicBezTo>
                  <a:pt x="252157" y="19179"/>
                  <a:pt x="247811" y="22828"/>
                  <a:pt x="242888" y="23813"/>
                </a:cubicBezTo>
                <a:cubicBezTo>
                  <a:pt x="231881" y="26014"/>
                  <a:pt x="220739" y="27668"/>
                  <a:pt x="209550" y="28575"/>
                </a:cubicBezTo>
                <a:cubicBezTo>
                  <a:pt x="161975" y="32432"/>
                  <a:pt x="66675" y="38100"/>
                  <a:pt x="66675" y="38100"/>
                </a:cubicBezTo>
                <a:cubicBezTo>
                  <a:pt x="22041" y="49259"/>
                  <a:pt x="37831" y="38368"/>
                  <a:pt x="14288" y="61913"/>
                </a:cubicBezTo>
                <a:lnTo>
                  <a:pt x="4763" y="90488"/>
                </a:lnTo>
                <a:lnTo>
                  <a:pt x="0" y="104775"/>
                </a:lnTo>
                <a:cubicBezTo>
                  <a:pt x="1588" y="128588"/>
                  <a:pt x="-414" y="152916"/>
                  <a:pt x="4763" y="176213"/>
                </a:cubicBezTo>
                <a:cubicBezTo>
                  <a:pt x="6224" y="182788"/>
                  <a:pt x="13163" y="187229"/>
                  <a:pt x="19050" y="190500"/>
                </a:cubicBezTo>
                <a:cubicBezTo>
                  <a:pt x="42638" y="203604"/>
                  <a:pt x="75388" y="202549"/>
                  <a:pt x="100013" y="204788"/>
                </a:cubicBezTo>
                <a:lnTo>
                  <a:pt x="619125" y="200025"/>
                </a:lnTo>
                <a:cubicBezTo>
                  <a:pt x="630349" y="199831"/>
                  <a:pt x="641256" y="195903"/>
                  <a:pt x="652463" y="195263"/>
                </a:cubicBezTo>
                <a:cubicBezTo>
                  <a:pt x="696869" y="192726"/>
                  <a:pt x="741363" y="192088"/>
                  <a:pt x="785813" y="190500"/>
                </a:cubicBezTo>
                <a:cubicBezTo>
                  <a:pt x="848645" y="182647"/>
                  <a:pt x="815557" y="185937"/>
                  <a:pt x="904875" y="180975"/>
                </a:cubicBezTo>
                <a:cubicBezTo>
                  <a:pt x="1042289" y="173341"/>
                  <a:pt x="995763" y="176203"/>
                  <a:pt x="1181100" y="171450"/>
                </a:cubicBezTo>
                <a:cubicBezTo>
                  <a:pt x="1193895" y="170287"/>
                  <a:pt x="1260256" y="164607"/>
                  <a:pt x="1276350" y="161925"/>
                </a:cubicBezTo>
                <a:cubicBezTo>
                  <a:pt x="1281302" y="161100"/>
                  <a:pt x="1285811" y="158542"/>
                  <a:pt x="1290638" y="157163"/>
                </a:cubicBezTo>
                <a:cubicBezTo>
                  <a:pt x="1296932" y="155365"/>
                  <a:pt x="1303338" y="153988"/>
                  <a:pt x="1309688" y="152400"/>
                </a:cubicBezTo>
                <a:cubicBezTo>
                  <a:pt x="1314450" y="149225"/>
                  <a:pt x="1319928" y="146922"/>
                  <a:pt x="1323975" y="142875"/>
                </a:cubicBezTo>
                <a:cubicBezTo>
                  <a:pt x="1332324" y="134526"/>
                  <a:pt x="1335164" y="125145"/>
                  <a:pt x="1338263" y="114300"/>
                </a:cubicBezTo>
                <a:cubicBezTo>
                  <a:pt x="1340061" y="108006"/>
                  <a:pt x="1341438" y="101600"/>
                  <a:pt x="1343025" y="95250"/>
                </a:cubicBezTo>
                <a:cubicBezTo>
                  <a:pt x="1341498" y="89140"/>
                  <a:pt x="1336919" y="68750"/>
                  <a:pt x="1333500" y="61913"/>
                </a:cubicBezTo>
                <a:cubicBezTo>
                  <a:pt x="1330940" y="56793"/>
                  <a:pt x="1328283" y="51394"/>
                  <a:pt x="1323975" y="47625"/>
                </a:cubicBezTo>
                <a:cubicBezTo>
                  <a:pt x="1294272" y="21635"/>
                  <a:pt x="1304923" y="34017"/>
                  <a:pt x="1281113" y="23813"/>
                </a:cubicBezTo>
                <a:cubicBezTo>
                  <a:pt x="1274668" y="21051"/>
                  <a:pt x="1256709" y="10163"/>
                  <a:pt x="1247775" y="9525"/>
                </a:cubicBezTo>
                <a:cubicBezTo>
                  <a:pt x="1208157" y="6695"/>
                  <a:pt x="1168393" y="6527"/>
                  <a:pt x="1128713" y="4763"/>
                </a:cubicBezTo>
                <a:lnTo>
                  <a:pt x="1033463" y="0"/>
                </a:lnTo>
                <a:lnTo>
                  <a:pt x="781050" y="4763"/>
                </a:lnTo>
                <a:cubicBezTo>
                  <a:pt x="768258" y="5182"/>
                  <a:pt x="755711" y="8543"/>
                  <a:pt x="742950" y="9525"/>
                </a:cubicBezTo>
                <a:cubicBezTo>
                  <a:pt x="677596" y="14552"/>
                  <a:pt x="728662" y="17463"/>
                  <a:pt x="647700" y="19050"/>
                </a:cubicBezTo>
                <a:close/>
              </a:path>
            </a:pathLst>
          </a:custGeom>
          <a:noFill/>
          <a:ln w="9525"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2" tIns="49782" rIns="99562" bIns="49782" rtlCol="0" anchor="ctr"/>
          <a:lstStyle/>
          <a:p>
            <a:pPr algn="ctr"/>
            <a:endParaRPr lang="en-GB"/>
          </a:p>
        </p:txBody>
      </p:sp>
      <p:sp>
        <p:nvSpPr>
          <p:cNvPr id="20" name="TextBox 19"/>
          <p:cNvSpPr txBox="1"/>
          <p:nvPr/>
        </p:nvSpPr>
        <p:spPr>
          <a:xfrm>
            <a:off x="1789080" y="4743379"/>
            <a:ext cx="1552598" cy="261604"/>
          </a:xfrm>
          <a:prstGeom prst="rect">
            <a:avLst/>
          </a:prstGeom>
          <a:noFill/>
        </p:spPr>
        <p:txBody>
          <a:bodyPr wrap="square" lIns="91428" tIns="45714" rIns="91428" bIns="45714" rtlCol="0">
            <a:spAutoFit/>
          </a:bodyPr>
          <a:lstStyle/>
          <a:p>
            <a:r>
              <a:rPr lang="en-GB" sz="1100" b="1" dirty="0">
                <a:solidFill>
                  <a:srgbClr val="008000"/>
                </a:solidFill>
                <a:latin typeface="Bradley Hand ITC" panose="03070402050302030203" pitchFamily="66" charset="0"/>
                <a:cs typeface="Arial" panose="020B0604020202020204" pitchFamily="34" charset="0"/>
              </a:rPr>
              <a:t>percentages cancel out</a:t>
            </a:r>
          </a:p>
        </p:txBody>
      </p:sp>
      <p:sp>
        <p:nvSpPr>
          <p:cNvPr id="21" name="Freeform 20"/>
          <p:cNvSpPr/>
          <p:nvPr/>
        </p:nvSpPr>
        <p:spPr>
          <a:xfrm>
            <a:off x="2195235" y="4993585"/>
            <a:ext cx="61693" cy="94516"/>
          </a:xfrm>
          <a:custGeom>
            <a:avLst/>
            <a:gdLst>
              <a:gd name="connsiteX0" fmla="*/ 57150 w 57150"/>
              <a:gd name="connsiteY0" fmla="*/ 0 h 85725"/>
              <a:gd name="connsiteX1" fmla="*/ 52388 w 57150"/>
              <a:gd name="connsiteY1" fmla="*/ 28575 h 85725"/>
              <a:gd name="connsiteX2" fmla="*/ 19050 w 57150"/>
              <a:gd name="connsiteY2" fmla="*/ 47625 h 85725"/>
              <a:gd name="connsiteX3" fmla="*/ 14288 w 57150"/>
              <a:gd name="connsiteY3" fmla="*/ 61913 h 85725"/>
              <a:gd name="connsiteX4" fmla="*/ 4763 w 57150"/>
              <a:gd name="connsiteY4" fmla="*/ 76200 h 85725"/>
              <a:gd name="connsiteX5" fmla="*/ 0 w 57150"/>
              <a:gd name="connsiteY5" fmla="*/ 85725 h 85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7150" h="85725">
                <a:moveTo>
                  <a:pt x="57150" y="0"/>
                </a:moveTo>
                <a:cubicBezTo>
                  <a:pt x="55563" y="9525"/>
                  <a:pt x="57077" y="20134"/>
                  <a:pt x="52388" y="28575"/>
                </a:cubicBezTo>
                <a:cubicBezTo>
                  <a:pt x="45834" y="40372"/>
                  <a:pt x="30425" y="43834"/>
                  <a:pt x="19050" y="47625"/>
                </a:cubicBezTo>
                <a:cubicBezTo>
                  <a:pt x="17463" y="52388"/>
                  <a:pt x="16533" y="57423"/>
                  <a:pt x="14288" y="61913"/>
                </a:cubicBezTo>
                <a:cubicBezTo>
                  <a:pt x="11728" y="67032"/>
                  <a:pt x="7708" y="71292"/>
                  <a:pt x="4763" y="76200"/>
                </a:cubicBezTo>
                <a:cubicBezTo>
                  <a:pt x="2937" y="79244"/>
                  <a:pt x="1588" y="82550"/>
                  <a:pt x="0" y="85725"/>
                </a:cubicBezTo>
              </a:path>
            </a:pathLst>
          </a:custGeom>
          <a:noFill/>
          <a:ln w="9525">
            <a:solidFill>
              <a:srgbClr val="008000"/>
            </a:solidFill>
            <a:headEnd type="none" w="med" len="med"/>
            <a:tailEnd type="triangle" w="sm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2" tIns="49782" rIns="99562" bIns="49782" rtlCol="0" anchor="ctr"/>
          <a:lstStyle/>
          <a:p>
            <a:pPr algn="ctr"/>
            <a:endParaRPr lang="en-GB"/>
          </a:p>
        </p:txBody>
      </p:sp>
      <p:sp>
        <p:nvSpPr>
          <p:cNvPr id="22" name="Freeform 21"/>
          <p:cNvSpPr/>
          <p:nvPr/>
        </p:nvSpPr>
        <p:spPr>
          <a:xfrm>
            <a:off x="1377804" y="4914828"/>
            <a:ext cx="436992" cy="162777"/>
          </a:xfrm>
          <a:custGeom>
            <a:avLst/>
            <a:gdLst>
              <a:gd name="connsiteX0" fmla="*/ 404813 w 404813"/>
              <a:gd name="connsiteY0" fmla="*/ 0 h 147637"/>
              <a:gd name="connsiteX1" fmla="*/ 280988 w 404813"/>
              <a:gd name="connsiteY1" fmla="*/ 4762 h 147637"/>
              <a:gd name="connsiteX2" fmla="*/ 233363 w 404813"/>
              <a:gd name="connsiteY2" fmla="*/ 19050 h 147637"/>
              <a:gd name="connsiteX3" fmla="*/ 204788 w 404813"/>
              <a:gd name="connsiteY3" fmla="*/ 38100 h 147637"/>
              <a:gd name="connsiteX4" fmla="*/ 171450 w 404813"/>
              <a:gd name="connsiteY4" fmla="*/ 52387 h 147637"/>
              <a:gd name="connsiteX5" fmla="*/ 157163 w 404813"/>
              <a:gd name="connsiteY5" fmla="*/ 57150 h 147637"/>
              <a:gd name="connsiteX6" fmla="*/ 123825 w 404813"/>
              <a:gd name="connsiteY6" fmla="*/ 71437 h 147637"/>
              <a:gd name="connsiteX7" fmla="*/ 95250 w 404813"/>
              <a:gd name="connsiteY7" fmla="*/ 90487 h 147637"/>
              <a:gd name="connsiteX8" fmla="*/ 80963 w 404813"/>
              <a:gd name="connsiteY8" fmla="*/ 95250 h 147637"/>
              <a:gd name="connsiteX9" fmla="*/ 38100 w 404813"/>
              <a:gd name="connsiteY9" fmla="*/ 119062 h 147637"/>
              <a:gd name="connsiteX10" fmla="*/ 0 w 404813"/>
              <a:gd name="connsiteY10" fmla="*/ 147637 h 1476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04813" h="147637">
                <a:moveTo>
                  <a:pt x="404813" y="0"/>
                </a:moveTo>
                <a:cubicBezTo>
                  <a:pt x="363538" y="1587"/>
                  <a:pt x="322202" y="2014"/>
                  <a:pt x="280988" y="4762"/>
                </a:cubicBezTo>
                <a:cubicBezTo>
                  <a:pt x="273594" y="5255"/>
                  <a:pt x="235327" y="17741"/>
                  <a:pt x="233363" y="19050"/>
                </a:cubicBezTo>
                <a:cubicBezTo>
                  <a:pt x="223838" y="25400"/>
                  <a:pt x="215648" y="34480"/>
                  <a:pt x="204788" y="38100"/>
                </a:cubicBezTo>
                <a:cubicBezTo>
                  <a:pt x="171293" y="49263"/>
                  <a:pt x="212627" y="34739"/>
                  <a:pt x="171450" y="52387"/>
                </a:cubicBezTo>
                <a:cubicBezTo>
                  <a:pt x="166836" y="54365"/>
                  <a:pt x="161777" y="55172"/>
                  <a:pt x="157163" y="57150"/>
                </a:cubicBezTo>
                <a:cubicBezTo>
                  <a:pt x="115986" y="74798"/>
                  <a:pt x="157320" y="60274"/>
                  <a:pt x="123825" y="71437"/>
                </a:cubicBezTo>
                <a:cubicBezTo>
                  <a:pt x="114300" y="77787"/>
                  <a:pt x="106110" y="86866"/>
                  <a:pt x="95250" y="90487"/>
                </a:cubicBezTo>
                <a:cubicBezTo>
                  <a:pt x="90488" y="92075"/>
                  <a:pt x="85351" y="92812"/>
                  <a:pt x="80963" y="95250"/>
                </a:cubicBezTo>
                <a:cubicBezTo>
                  <a:pt x="31842" y="122540"/>
                  <a:pt x="70427" y="108288"/>
                  <a:pt x="38100" y="119062"/>
                </a:cubicBezTo>
                <a:cubicBezTo>
                  <a:pt x="5789" y="140603"/>
                  <a:pt x="17620" y="130017"/>
                  <a:pt x="0" y="147637"/>
                </a:cubicBezTo>
              </a:path>
            </a:pathLst>
          </a:custGeom>
          <a:noFill/>
          <a:ln w="9525">
            <a:solidFill>
              <a:srgbClr val="008000"/>
            </a:solidFill>
            <a:headEnd type="none" w="med" len="med"/>
            <a:tailEnd type="triangle" w="sm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2" tIns="49782" rIns="99562" bIns="49782" rtlCol="0" anchor="ctr"/>
          <a:lstStyle/>
          <a:p>
            <a:pPr algn="ctr"/>
            <a:endParaRPr lang="en-GB"/>
          </a:p>
        </p:txBody>
      </p:sp>
      <p:sp>
        <p:nvSpPr>
          <p:cNvPr id="23" name="Freeform 22"/>
          <p:cNvSpPr/>
          <p:nvPr/>
        </p:nvSpPr>
        <p:spPr>
          <a:xfrm>
            <a:off x="1187589" y="5098606"/>
            <a:ext cx="195360" cy="141774"/>
          </a:xfrm>
          <a:custGeom>
            <a:avLst/>
            <a:gdLst>
              <a:gd name="connsiteX0" fmla="*/ 0 w 180975"/>
              <a:gd name="connsiteY0" fmla="*/ 0 h 128588"/>
              <a:gd name="connsiteX1" fmla="*/ 23813 w 180975"/>
              <a:gd name="connsiteY1" fmla="*/ 4763 h 128588"/>
              <a:gd name="connsiteX2" fmla="*/ 52388 w 180975"/>
              <a:gd name="connsiteY2" fmla="*/ 23813 h 128588"/>
              <a:gd name="connsiteX3" fmla="*/ 100013 w 180975"/>
              <a:gd name="connsiteY3" fmla="*/ 52388 h 128588"/>
              <a:gd name="connsiteX4" fmla="*/ 114300 w 180975"/>
              <a:gd name="connsiteY4" fmla="*/ 61913 h 128588"/>
              <a:gd name="connsiteX5" fmla="*/ 128588 w 180975"/>
              <a:gd name="connsiteY5" fmla="*/ 76200 h 128588"/>
              <a:gd name="connsiteX6" fmla="*/ 147638 w 180975"/>
              <a:gd name="connsiteY6" fmla="*/ 80963 h 128588"/>
              <a:gd name="connsiteX7" fmla="*/ 157163 w 180975"/>
              <a:gd name="connsiteY7" fmla="*/ 95250 h 128588"/>
              <a:gd name="connsiteX8" fmla="*/ 171450 w 180975"/>
              <a:gd name="connsiteY8" fmla="*/ 123825 h 128588"/>
              <a:gd name="connsiteX9" fmla="*/ 180975 w 180975"/>
              <a:gd name="connsiteY9" fmla="*/ 128588 h 1285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80975" h="128588">
                <a:moveTo>
                  <a:pt x="0" y="0"/>
                </a:moveTo>
                <a:cubicBezTo>
                  <a:pt x="7938" y="1588"/>
                  <a:pt x="16444" y="1413"/>
                  <a:pt x="23813" y="4763"/>
                </a:cubicBezTo>
                <a:cubicBezTo>
                  <a:pt x="34235" y="9500"/>
                  <a:pt x="42149" y="18693"/>
                  <a:pt x="52388" y="23813"/>
                </a:cubicBezTo>
                <a:cubicBezTo>
                  <a:pt x="81676" y="38457"/>
                  <a:pt x="65532" y="29401"/>
                  <a:pt x="100013" y="52388"/>
                </a:cubicBezTo>
                <a:cubicBezTo>
                  <a:pt x="104775" y="55563"/>
                  <a:pt x="110253" y="57866"/>
                  <a:pt x="114300" y="61913"/>
                </a:cubicBezTo>
                <a:cubicBezTo>
                  <a:pt x="119063" y="66675"/>
                  <a:pt x="122740" y="72858"/>
                  <a:pt x="128588" y="76200"/>
                </a:cubicBezTo>
                <a:cubicBezTo>
                  <a:pt x="134271" y="79447"/>
                  <a:pt x="141288" y="79375"/>
                  <a:pt x="147638" y="80963"/>
                </a:cubicBezTo>
                <a:cubicBezTo>
                  <a:pt x="150813" y="85725"/>
                  <a:pt x="154603" y="90131"/>
                  <a:pt x="157163" y="95250"/>
                </a:cubicBezTo>
                <a:cubicBezTo>
                  <a:pt x="164911" y="110746"/>
                  <a:pt x="157799" y="110174"/>
                  <a:pt x="171450" y="123825"/>
                </a:cubicBezTo>
                <a:cubicBezTo>
                  <a:pt x="173960" y="126335"/>
                  <a:pt x="177800" y="127000"/>
                  <a:pt x="180975" y="128588"/>
                </a:cubicBezTo>
              </a:path>
            </a:pathLst>
          </a:custGeom>
          <a:noFill/>
          <a:ln w="9525"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2" tIns="49782" rIns="99562" bIns="49782" rtlCol="0" anchor="ctr"/>
          <a:lstStyle/>
          <a:p>
            <a:pPr algn="ctr"/>
            <a:endParaRPr lang="en-GB"/>
          </a:p>
        </p:txBody>
      </p:sp>
      <p:sp>
        <p:nvSpPr>
          <p:cNvPr id="24" name="Freeform 23"/>
          <p:cNvSpPr/>
          <p:nvPr/>
        </p:nvSpPr>
        <p:spPr>
          <a:xfrm>
            <a:off x="2097559" y="5088103"/>
            <a:ext cx="195400" cy="162778"/>
          </a:xfrm>
          <a:custGeom>
            <a:avLst/>
            <a:gdLst>
              <a:gd name="connsiteX0" fmla="*/ 0 w 181013"/>
              <a:gd name="connsiteY0" fmla="*/ 0 h 147638"/>
              <a:gd name="connsiteX1" fmla="*/ 14288 w 181013"/>
              <a:gd name="connsiteY1" fmla="*/ 23813 h 147638"/>
              <a:gd name="connsiteX2" fmla="*/ 57150 w 181013"/>
              <a:gd name="connsiteY2" fmla="*/ 57150 h 147638"/>
              <a:gd name="connsiteX3" fmla="*/ 71438 w 181013"/>
              <a:gd name="connsiteY3" fmla="*/ 61913 h 147638"/>
              <a:gd name="connsiteX4" fmla="*/ 95250 w 181013"/>
              <a:gd name="connsiteY4" fmla="*/ 80963 h 147638"/>
              <a:gd name="connsiteX5" fmla="*/ 114300 w 181013"/>
              <a:gd name="connsiteY5" fmla="*/ 95250 h 147638"/>
              <a:gd name="connsiteX6" fmla="*/ 128588 w 181013"/>
              <a:gd name="connsiteY6" fmla="*/ 104775 h 147638"/>
              <a:gd name="connsiteX7" fmla="*/ 166688 w 181013"/>
              <a:gd name="connsiteY7" fmla="*/ 138113 h 147638"/>
              <a:gd name="connsiteX8" fmla="*/ 180975 w 181013"/>
              <a:gd name="connsiteY8" fmla="*/ 147638 h 1476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1013" h="147638">
                <a:moveTo>
                  <a:pt x="0" y="0"/>
                </a:moveTo>
                <a:cubicBezTo>
                  <a:pt x="4763" y="7938"/>
                  <a:pt x="8734" y="16408"/>
                  <a:pt x="14288" y="23813"/>
                </a:cubicBezTo>
                <a:cubicBezTo>
                  <a:pt x="22506" y="34771"/>
                  <a:pt x="47045" y="53781"/>
                  <a:pt x="57150" y="57150"/>
                </a:cubicBezTo>
                <a:lnTo>
                  <a:pt x="71438" y="61913"/>
                </a:lnTo>
                <a:cubicBezTo>
                  <a:pt x="89511" y="89022"/>
                  <a:pt x="70478" y="66807"/>
                  <a:pt x="95250" y="80963"/>
                </a:cubicBezTo>
                <a:cubicBezTo>
                  <a:pt x="102142" y="84901"/>
                  <a:pt x="107841" y="90637"/>
                  <a:pt x="114300" y="95250"/>
                </a:cubicBezTo>
                <a:cubicBezTo>
                  <a:pt x="118958" y="98577"/>
                  <a:pt x="123825" y="101600"/>
                  <a:pt x="128588" y="104775"/>
                </a:cubicBezTo>
                <a:cubicBezTo>
                  <a:pt x="139700" y="121444"/>
                  <a:pt x="142875" y="130176"/>
                  <a:pt x="166688" y="138113"/>
                </a:cubicBezTo>
                <a:cubicBezTo>
                  <a:pt x="182481" y="143377"/>
                  <a:pt x="180975" y="137855"/>
                  <a:pt x="180975" y="147638"/>
                </a:cubicBezTo>
              </a:path>
            </a:pathLst>
          </a:custGeom>
          <a:noFill/>
          <a:ln w="9525"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2" tIns="49782" rIns="99562" bIns="49782" rtlCol="0" anchor="ctr"/>
          <a:lstStyle/>
          <a:p>
            <a:pPr algn="ctr"/>
            <a:endParaRPr lang="en-GB">
              <a:solidFill>
                <a:srgbClr val="008000"/>
              </a:solidFill>
            </a:endParaRPr>
          </a:p>
        </p:txBody>
      </p:sp>
      <p:sp>
        <p:nvSpPr>
          <p:cNvPr id="25" name="Freeform 24"/>
          <p:cNvSpPr/>
          <p:nvPr/>
        </p:nvSpPr>
        <p:spPr>
          <a:xfrm>
            <a:off x="1963870" y="1118438"/>
            <a:ext cx="1449778" cy="225788"/>
          </a:xfrm>
          <a:custGeom>
            <a:avLst/>
            <a:gdLst>
              <a:gd name="connsiteX0" fmla="*/ 647700 w 1343025"/>
              <a:gd name="connsiteY0" fmla="*/ 19050 h 204788"/>
              <a:gd name="connsiteX1" fmla="*/ 257175 w 1343025"/>
              <a:gd name="connsiteY1" fmla="*/ 19050 h 204788"/>
              <a:gd name="connsiteX2" fmla="*/ 242888 w 1343025"/>
              <a:gd name="connsiteY2" fmla="*/ 23813 h 204788"/>
              <a:gd name="connsiteX3" fmla="*/ 209550 w 1343025"/>
              <a:gd name="connsiteY3" fmla="*/ 28575 h 204788"/>
              <a:gd name="connsiteX4" fmla="*/ 66675 w 1343025"/>
              <a:gd name="connsiteY4" fmla="*/ 38100 h 204788"/>
              <a:gd name="connsiteX5" fmla="*/ 14288 w 1343025"/>
              <a:gd name="connsiteY5" fmla="*/ 61913 h 204788"/>
              <a:gd name="connsiteX6" fmla="*/ 4763 w 1343025"/>
              <a:gd name="connsiteY6" fmla="*/ 90488 h 204788"/>
              <a:gd name="connsiteX7" fmla="*/ 0 w 1343025"/>
              <a:gd name="connsiteY7" fmla="*/ 104775 h 204788"/>
              <a:gd name="connsiteX8" fmla="*/ 4763 w 1343025"/>
              <a:gd name="connsiteY8" fmla="*/ 176213 h 204788"/>
              <a:gd name="connsiteX9" fmla="*/ 19050 w 1343025"/>
              <a:gd name="connsiteY9" fmla="*/ 190500 h 204788"/>
              <a:gd name="connsiteX10" fmla="*/ 100013 w 1343025"/>
              <a:gd name="connsiteY10" fmla="*/ 204788 h 204788"/>
              <a:gd name="connsiteX11" fmla="*/ 619125 w 1343025"/>
              <a:gd name="connsiteY11" fmla="*/ 200025 h 204788"/>
              <a:gd name="connsiteX12" fmla="*/ 652463 w 1343025"/>
              <a:gd name="connsiteY12" fmla="*/ 195263 h 204788"/>
              <a:gd name="connsiteX13" fmla="*/ 785813 w 1343025"/>
              <a:gd name="connsiteY13" fmla="*/ 190500 h 204788"/>
              <a:gd name="connsiteX14" fmla="*/ 904875 w 1343025"/>
              <a:gd name="connsiteY14" fmla="*/ 180975 h 204788"/>
              <a:gd name="connsiteX15" fmla="*/ 1181100 w 1343025"/>
              <a:gd name="connsiteY15" fmla="*/ 171450 h 204788"/>
              <a:gd name="connsiteX16" fmla="*/ 1276350 w 1343025"/>
              <a:gd name="connsiteY16" fmla="*/ 161925 h 204788"/>
              <a:gd name="connsiteX17" fmla="*/ 1290638 w 1343025"/>
              <a:gd name="connsiteY17" fmla="*/ 157163 h 204788"/>
              <a:gd name="connsiteX18" fmla="*/ 1309688 w 1343025"/>
              <a:gd name="connsiteY18" fmla="*/ 152400 h 204788"/>
              <a:gd name="connsiteX19" fmla="*/ 1323975 w 1343025"/>
              <a:gd name="connsiteY19" fmla="*/ 142875 h 204788"/>
              <a:gd name="connsiteX20" fmla="*/ 1338263 w 1343025"/>
              <a:gd name="connsiteY20" fmla="*/ 114300 h 204788"/>
              <a:gd name="connsiteX21" fmla="*/ 1343025 w 1343025"/>
              <a:gd name="connsiteY21" fmla="*/ 95250 h 204788"/>
              <a:gd name="connsiteX22" fmla="*/ 1333500 w 1343025"/>
              <a:gd name="connsiteY22" fmla="*/ 61913 h 204788"/>
              <a:gd name="connsiteX23" fmla="*/ 1323975 w 1343025"/>
              <a:gd name="connsiteY23" fmla="*/ 47625 h 204788"/>
              <a:gd name="connsiteX24" fmla="*/ 1281113 w 1343025"/>
              <a:gd name="connsiteY24" fmla="*/ 23813 h 204788"/>
              <a:gd name="connsiteX25" fmla="*/ 1247775 w 1343025"/>
              <a:gd name="connsiteY25" fmla="*/ 9525 h 204788"/>
              <a:gd name="connsiteX26" fmla="*/ 1128713 w 1343025"/>
              <a:gd name="connsiteY26" fmla="*/ 4763 h 204788"/>
              <a:gd name="connsiteX27" fmla="*/ 1033463 w 1343025"/>
              <a:gd name="connsiteY27" fmla="*/ 0 h 204788"/>
              <a:gd name="connsiteX28" fmla="*/ 781050 w 1343025"/>
              <a:gd name="connsiteY28" fmla="*/ 4763 h 204788"/>
              <a:gd name="connsiteX29" fmla="*/ 742950 w 1343025"/>
              <a:gd name="connsiteY29" fmla="*/ 9525 h 204788"/>
              <a:gd name="connsiteX30" fmla="*/ 647700 w 1343025"/>
              <a:gd name="connsiteY30" fmla="*/ 19050 h 2047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1343025" h="204788">
                <a:moveTo>
                  <a:pt x="647700" y="19050"/>
                </a:moveTo>
                <a:cubicBezTo>
                  <a:pt x="566738" y="20637"/>
                  <a:pt x="598672" y="10294"/>
                  <a:pt x="257175" y="19050"/>
                </a:cubicBezTo>
                <a:cubicBezTo>
                  <a:pt x="252157" y="19179"/>
                  <a:pt x="247811" y="22828"/>
                  <a:pt x="242888" y="23813"/>
                </a:cubicBezTo>
                <a:cubicBezTo>
                  <a:pt x="231881" y="26014"/>
                  <a:pt x="220739" y="27668"/>
                  <a:pt x="209550" y="28575"/>
                </a:cubicBezTo>
                <a:cubicBezTo>
                  <a:pt x="161975" y="32432"/>
                  <a:pt x="66675" y="38100"/>
                  <a:pt x="66675" y="38100"/>
                </a:cubicBezTo>
                <a:cubicBezTo>
                  <a:pt x="22041" y="49259"/>
                  <a:pt x="37831" y="38368"/>
                  <a:pt x="14288" y="61913"/>
                </a:cubicBezTo>
                <a:lnTo>
                  <a:pt x="4763" y="90488"/>
                </a:lnTo>
                <a:lnTo>
                  <a:pt x="0" y="104775"/>
                </a:lnTo>
                <a:cubicBezTo>
                  <a:pt x="1588" y="128588"/>
                  <a:pt x="-414" y="152916"/>
                  <a:pt x="4763" y="176213"/>
                </a:cubicBezTo>
                <a:cubicBezTo>
                  <a:pt x="6224" y="182788"/>
                  <a:pt x="13163" y="187229"/>
                  <a:pt x="19050" y="190500"/>
                </a:cubicBezTo>
                <a:cubicBezTo>
                  <a:pt x="42638" y="203604"/>
                  <a:pt x="75388" y="202549"/>
                  <a:pt x="100013" y="204788"/>
                </a:cubicBezTo>
                <a:lnTo>
                  <a:pt x="619125" y="200025"/>
                </a:lnTo>
                <a:cubicBezTo>
                  <a:pt x="630349" y="199831"/>
                  <a:pt x="641256" y="195903"/>
                  <a:pt x="652463" y="195263"/>
                </a:cubicBezTo>
                <a:cubicBezTo>
                  <a:pt x="696869" y="192726"/>
                  <a:pt x="741363" y="192088"/>
                  <a:pt x="785813" y="190500"/>
                </a:cubicBezTo>
                <a:cubicBezTo>
                  <a:pt x="848645" y="182647"/>
                  <a:pt x="815557" y="185937"/>
                  <a:pt x="904875" y="180975"/>
                </a:cubicBezTo>
                <a:cubicBezTo>
                  <a:pt x="1042289" y="173341"/>
                  <a:pt x="995763" y="176203"/>
                  <a:pt x="1181100" y="171450"/>
                </a:cubicBezTo>
                <a:cubicBezTo>
                  <a:pt x="1193895" y="170287"/>
                  <a:pt x="1260256" y="164607"/>
                  <a:pt x="1276350" y="161925"/>
                </a:cubicBezTo>
                <a:cubicBezTo>
                  <a:pt x="1281302" y="161100"/>
                  <a:pt x="1285811" y="158542"/>
                  <a:pt x="1290638" y="157163"/>
                </a:cubicBezTo>
                <a:cubicBezTo>
                  <a:pt x="1296932" y="155365"/>
                  <a:pt x="1303338" y="153988"/>
                  <a:pt x="1309688" y="152400"/>
                </a:cubicBezTo>
                <a:cubicBezTo>
                  <a:pt x="1314450" y="149225"/>
                  <a:pt x="1319928" y="146922"/>
                  <a:pt x="1323975" y="142875"/>
                </a:cubicBezTo>
                <a:cubicBezTo>
                  <a:pt x="1332324" y="134526"/>
                  <a:pt x="1335164" y="125145"/>
                  <a:pt x="1338263" y="114300"/>
                </a:cubicBezTo>
                <a:cubicBezTo>
                  <a:pt x="1340061" y="108006"/>
                  <a:pt x="1341438" y="101600"/>
                  <a:pt x="1343025" y="95250"/>
                </a:cubicBezTo>
                <a:cubicBezTo>
                  <a:pt x="1341498" y="89140"/>
                  <a:pt x="1336919" y="68750"/>
                  <a:pt x="1333500" y="61913"/>
                </a:cubicBezTo>
                <a:cubicBezTo>
                  <a:pt x="1330940" y="56793"/>
                  <a:pt x="1328283" y="51394"/>
                  <a:pt x="1323975" y="47625"/>
                </a:cubicBezTo>
                <a:cubicBezTo>
                  <a:pt x="1294272" y="21635"/>
                  <a:pt x="1304923" y="34017"/>
                  <a:pt x="1281113" y="23813"/>
                </a:cubicBezTo>
                <a:cubicBezTo>
                  <a:pt x="1274668" y="21051"/>
                  <a:pt x="1256709" y="10163"/>
                  <a:pt x="1247775" y="9525"/>
                </a:cubicBezTo>
                <a:cubicBezTo>
                  <a:pt x="1208157" y="6695"/>
                  <a:pt x="1168393" y="6527"/>
                  <a:pt x="1128713" y="4763"/>
                </a:cubicBezTo>
                <a:lnTo>
                  <a:pt x="1033463" y="0"/>
                </a:lnTo>
                <a:lnTo>
                  <a:pt x="781050" y="4763"/>
                </a:lnTo>
                <a:cubicBezTo>
                  <a:pt x="768258" y="5182"/>
                  <a:pt x="755711" y="8543"/>
                  <a:pt x="742950" y="9525"/>
                </a:cubicBezTo>
                <a:cubicBezTo>
                  <a:pt x="677596" y="14552"/>
                  <a:pt x="728662" y="17463"/>
                  <a:pt x="647700" y="19050"/>
                </a:cubicBezTo>
                <a:close/>
              </a:path>
            </a:pathLst>
          </a:custGeom>
          <a:noFill/>
          <a:ln w="9525"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2" tIns="49782" rIns="99562" bIns="49782" rtlCol="0" anchor="ctr"/>
          <a:lstStyle/>
          <a:p>
            <a:pPr algn="ctr"/>
            <a:endParaRPr lang="en-GB"/>
          </a:p>
        </p:txBody>
      </p:sp>
      <p:sp>
        <p:nvSpPr>
          <p:cNvPr id="26" name="TextBox 25"/>
          <p:cNvSpPr txBox="1"/>
          <p:nvPr/>
        </p:nvSpPr>
        <p:spPr>
          <a:xfrm>
            <a:off x="1927881" y="1094020"/>
            <a:ext cx="1552598" cy="261604"/>
          </a:xfrm>
          <a:prstGeom prst="rect">
            <a:avLst/>
          </a:prstGeom>
          <a:noFill/>
        </p:spPr>
        <p:txBody>
          <a:bodyPr wrap="square" lIns="91428" tIns="45714" rIns="91428" bIns="45714" rtlCol="0">
            <a:spAutoFit/>
          </a:bodyPr>
          <a:lstStyle/>
          <a:p>
            <a:r>
              <a:rPr lang="en-GB" sz="1100" b="1" dirty="0">
                <a:solidFill>
                  <a:srgbClr val="008000"/>
                </a:solidFill>
                <a:latin typeface="Bradley Hand ITC" panose="03070402050302030203" pitchFamily="66" charset="0"/>
                <a:cs typeface="Arial" panose="020B0604020202020204" pitchFamily="34" charset="0"/>
              </a:rPr>
              <a:t>percentages cancel out</a:t>
            </a:r>
          </a:p>
        </p:txBody>
      </p:sp>
      <p:sp>
        <p:nvSpPr>
          <p:cNvPr id="27" name="Freeform 26"/>
          <p:cNvSpPr/>
          <p:nvPr/>
        </p:nvSpPr>
        <p:spPr>
          <a:xfrm>
            <a:off x="2488286" y="1344226"/>
            <a:ext cx="61693" cy="94516"/>
          </a:xfrm>
          <a:custGeom>
            <a:avLst/>
            <a:gdLst>
              <a:gd name="connsiteX0" fmla="*/ 57150 w 57150"/>
              <a:gd name="connsiteY0" fmla="*/ 0 h 85725"/>
              <a:gd name="connsiteX1" fmla="*/ 52388 w 57150"/>
              <a:gd name="connsiteY1" fmla="*/ 28575 h 85725"/>
              <a:gd name="connsiteX2" fmla="*/ 19050 w 57150"/>
              <a:gd name="connsiteY2" fmla="*/ 47625 h 85725"/>
              <a:gd name="connsiteX3" fmla="*/ 14288 w 57150"/>
              <a:gd name="connsiteY3" fmla="*/ 61913 h 85725"/>
              <a:gd name="connsiteX4" fmla="*/ 4763 w 57150"/>
              <a:gd name="connsiteY4" fmla="*/ 76200 h 85725"/>
              <a:gd name="connsiteX5" fmla="*/ 0 w 57150"/>
              <a:gd name="connsiteY5" fmla="*/ 85725 h 85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7150" h="85725">
                <a:moveTo>
                  <a:pt x="57150" y="0"/>
                </a:moveTo>
                <a:cubicBezTo>
                  <a:pt x="55563" y="9525"/>
                  <a:pt x="57077" y="20134"/>
                  <a:pt x="52388" y="28575"/>
                </a:cubicBezTo>
                <a:cubicBezTo>
                  <a:pt x="45834" y="40372"/>
                  <a:pt x="30425" y="43834"/>
                  <a:pt x="19050" y="47625"/>
                </a:cubicBezTo>
                <a:cubicBezTo>
                  <a:pt x="17463" y="52388"/>
                  <a:pt x="16533" y="57423"/>
                  <a:pt x="14288" y="61913"/>
                </a:cubicBezTo>
                <a:cubicBezTo>
                  <a:pt x="11728" y="67032"/>
                  <a:pt x="7708" y="71292"/>
                  <a:pt x="4763" y="76200"/>
                </a:cubicBezTo>
                <a:cubicBezTo>
                  <a:pt x="2937" y="79244"/>
                  <a:pt x="1588" y="82550"/>
                  <a:pt x="0" y="85725"/>
                </a:cubicBezTo>
              </a:path>
            </a:pathLst>
          </a:custGeom>
          <a:noFill/>
          <a:ln w="9525">
            <a:solidFill>
              <a:srgbClr val="008000"/>
            </a:solidFill>
            <a:headEnd type="none" w="med" len="med"/>
            <a:tailEnd type="triangle" w="sm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2" tIns="49782" rIns="99562" bIns="49782" rtlCol="0" anchor="ctr"/>
          <a:lstStyle/>
          <a:p>
            <a:pPr algn="ctr"/>
            <a:endParaRPr lang="en-GB"/>
          </a:p>
        </p:txBody>
      </p:sp>
      <p:sp>
        <p:nvSpPr>
          <p:cNvPr id="28" name="Freeform 27"/>
          <p:cNvSpPr/>
          <p:nvPr/>
        </p:nvSpPr>
        <p:spPr>
          <a:xfrm>
            <a:off x="1526890" y="1265469"/>
            <a:ext cx="436992" cy="162777"/>
          </a:xfrm>
          <a:custGeom>
            <a:avLst/>
            <a:gdLst>
              <a:gd name="connsiteX0" fmla="*/ 404813 w 404813"/>
              <a:gd name="connsiteY0" fmla="*/ 0 h 147637"/>
              <a:gd name="connsiteX1" fmla="*/ 280988 w 404813"/>
              <a:gd name="connsiteY1" fmla="*/ 4762 h 147637"/>
              <a:gd name="connsiteX2" fmla="*/ 233363 w 404813"/>
              <a:gd name="connsiteY2" fmla="*/ 19050 h 147637"/>
              <a:gd name="connsiteX3" fmla="*/ 204788 w 404813"/>
              <a:gd name="connsiteY3" fmla="*/ 38100 h 147637"/>
              <a:gd name="connsiteX4" fmla="*/ 171450 w 404813"/>
              <a:gd name="connsiteY4" fmla="*/ 52387 h 147637"/>
              <a:gd name="connsiteX5" fmla="*/ 157163 w 404813"/>
              <a:gd name="connsiteY5" fmla="*/ 57150 h 147637"/>
              <a:gd name="connsiteX6" fmla="*/ 123825 w 404813"/>
              <a:gd name="connsiteY6" fmla="*/ 71437 h 147637"/>
              <a:gd name="connsiteX7" fmla="*/ 95250 w 404813"/>
              <a:gd name="connsiteY7" fmla="*/ 90487 h 147637"/>
              <a:gd name="connsiteX8" fmla="*/ 80963 w 404813"/>
              <a:gd name="connsiteY8" fmla="*/ 95250 h 147637"/>
              <a:gd name="connsiteX9" fmla="*/ 38100 w 404813"/>
              <a:gd name="connsiteY9" fmla="*/ 119062 h 147637"/>
              <a:gd name="connsiteX10" fmla="*/ 0 w 404813"/>
              <a:gd name="connsiteY10" fmla="*/ 147637 h 1476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04813" h="147637">
                <a:moveTo>
                  <a:pt x="404813" y="0"/>
                </a:moveTo>
                <a:cubicBezTo>
                  <a:pt x="363538" y="1587"/>
                  <a:pt x="322202" y="2014"/>
                  <a:pt x="280988" y="4762"/>
                </a:cubicBezTo>
                <a:cubicBezTo>
                  <a:pt x="273594" y="5255"/>
                  <a:pt x="235327" y="17741"/>
                  <a:pt x="233363" y="19050"/>
                </a:cubicBezTo>
                <a:cubicBezTo>
                  <a:pt x="223838" y="25400"/>
                  <a:pt x="215648" y="34480"/>
                  <a:pt x="204788" y="38100"/>
                </a:cubicBezTo>
                <a:cubicBezTo>
                  <a:pt x="171293" y="49263"/>
                  <a:pt x="212627" y="34739"/>
                  <a:pt x="171450" y="52387"/>
                </a:cubicBezTo>
                <a:cubicBezTo>
                  <a:pt x="166836" y="54365"/>
                  <a:pt x="161777" y="55172"/>
                  <a:pt x="157163" y="57150"/>
                </a:cubicBezTo>
                <a:cubicBezTo>
                  <a:pt x="115986" y="74798"/>
                  <a:pt x="157320" y="60274"/>
                  <a:pt x="123825" y="71437"/>
                </a:cubicBezTo>
                <a:cubicBezTo>
                  <a:pt x="114300" y="77787"/>
                  <a:pt x="106110" y="86866"/>
                  <a:pt x="95250" y="90487"/>
                </a:cubicBezTo>
                <a:cubicBezTo>
                  <a:pt x="90488" y="92075"/>
                  <a:pt x="85351" y="92812"/>
                  <a:pt x="80963" y="95250"/>
                </a:cubicBezTo>
                <a:cubicBezTo>
                  <a:pt x="31842" y="122540"/>
                  <a:pt x="70427" y="108288"/>
                  <a:pt x="38100" y="119062"/>
                </a:cubicBezTo>
                <a:cubicBezTo>
                  <a:pt x="5789" y="140603"/>
                  <a:pt x="17620" y="130017"/>
                  <a:pt x="0" y="147637"/>
                </a:cubicBezTo>
              </a:path>
            </a:pathLst>
          </a:custGeom>
          <a:noFill/>
          <a:ln w="9525">
            <a:solidFill>
              <a:srgbClr val="008000"/>
            </a:solidFill>
            <a:headEnd type="none" w="med" len="med"/>
            <a:tailEnd type="triangle" w="sm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2" tIns="49782" rIns="99562" bIns="49782" rtlCol="0" anchor="ctr"/>
          <a:lstStyle/>
          <a:p>
            <a:pPr algn="ctr"/>
            <a:endParaRPr lang="en-GB"/>
          </a:p>
        </p:txBody>
      </p:sp>
      <p:sp>
        <p:nvSpPr>
          <p:cNvPr id="29" name="Freeform 28"/>
          <p:cNvSpPr/>
          <p:nvPr/>
        </p:nvSpPr>
        <p:spPr>
          <a:xfrm>
            <a:off x="1388089" y="1449247"/>
            <a:ext cx="195360" cy="141774"/>
          </a:xfrm>
          <a:custGeom>
            <a:avLst/>
            <a:gdLst>
              <a:gd name="connsiteX0" fmla="*/ 0 w 180975"/>
              <a:gd name="connsiteY0" fmla="*/ 0 h 128588"/>
              <a:gd name="connsiteX1" fmla="*/ 23813 w 180975"/>
              <a:gd name="connsiteY1" fmla="*/ 4763 h 128588"/>
              <a:gd name="connsiteX2" fmla="*/ 52388 w 180975"/>
              <a:gd name="connsiteY2" fmla="*/ 23813 h 128588"/>
              <a:gd name="connsiteX3" fmla="*/ 100013 w 180975"/>
              <a:gd name="connsiteY3" fmla="*/ 52388 h 128588"/>
              <a:gd name="connsiteX4" fmla="*/ 114300 w 180975"/>
              <a:gd name="connsiteY4" fmla="*/ 61913 h 128588"/>
              <a:gd name="connsiteX5" fmla="*/ 128588 w 180975"/>
              <a:gd name="connsiteY5" fmla="*/ 76200 h 128588"/>
              <a:gd name="connsiteX6" fmla="*/ 147638 w 180975"/>
              <a:gd name="connsiteY6" fmla="*/ 80963 h 128588"/>
              <a:gd name="connsiteX7" fmla="*/ 157163 w 180975"/>
              <a:gd name="connsiteY7" fmla="*/ 95250 h 128588"/>
              <a:gd name="connsiteX8" fmla="*/ 171450 w 180975"/>
              <a:gd name="connsiteY8" fmla="*/ 123825 h 128588"/>
              <a:gd name="connsiteX9" fmla="*/ 180975 w 180975"/>
              <a:gd name="connsiteY9" fmla="*/ 128588 h 1285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80975" h="128588">
                <a:moveTo>
                  <a:pt x="0" y="0"/>
                </a:moveTo>
                <a:cubicBezTo>
                  <a:pt x="7938" y="1588"/>
                  <a:pt x="16444" y="1413"/>
                  <a:pt x="23813" y="4763"/>
                </a:cubicBezTo>
                <a:cubicBezTo>
                  <a:pt x="34235" y="9500"/>
                  <a:pt x="42149" y="18693"/>
                  <a:pt x="52388" y="23813"/>
                </a:cubicBezTo>
                <a:cubicBezTo>
                  <a:pt x="81676" y="38457"/>
                  <a:pt x="65532" y="29401"/>
                  <a:pt x="100013" y="52388"/>
                </a:cubicBezTo>
                <a:cubicBezTo>
                  <a:pt x="104775" y="55563"/>
                  <a:pt x="110253" y="57866"/>
                  <a:pt x="114300" y="61913"/>
                </a:cubicBezTo>
                <a:cubicBezTo>
                  <a:pt x="119063" y="66675"/>
                  <a:pt x="122740" y="72858"/>
                  <a:pt x="128588" y="76200"/>
                </a:cubicBezTo>
                <a:cubicBezTo>
                  <a:pt x="134271" y="79447"/>
                  <a:pt x="141288" y="79375"/>
                  <a:pt x="147638" y="80963"/>
                </a:cubicBezTo>
                <a:cubicBezTo>
                  <a:pt x="150813" y="85725"/>
                  <a:pt x="154603" y="90131"/>
                  <a:pt x="157163" y="95250"/>
                </a:cubicBezTo>
                <a:cubicBezTo>
                  <a:pt x="164911" y="110746"/>
                  <a:pt x="157799" y="110174"/>
                  <a:pt x="171450" y="123825"/>
                </a:cubicBezTo>
                <a:cubicBezTo>
                  <a:pt x="173960" y="126335"/>
                  <a:pt x="177800" y="127000"/>
                  <a:pt x="180975" y="128588"/>
                </a:cubicBezTo>
              </a:path>
            </a:pathLst>
          </a:custGeom>
          <a:noFill/>
          <a:ln w="9525"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2" tIns="49782" rIns="99562" bIns="49782" rtlCol="0" anchor="ctr"/>
          <a:lstStyle/>
          <a:p>
            <a:pPr algn="ctr"/>
            <a:endParaRPr lang="en-GB"/>
          </a:p>
        </p:txBody>
      </p:sp>
      <p:sp>
        <p:nvSpPr>
          <p:cNvPr id="30" name="Freeform 29"/>
          <p:cNvSpPr/>
          <p:nvPr/>
        </p:nvSpPr>
        <p:spPr>
          <a:xfrm>
            <a:off x="2375184" y="1428241"/>
            <a:ext cx="195400" cy="162778"/>
          </a:xfrm>
          <a:custGeom>
            <a:avLst/>
            <a:gdLst>
              <a:gd name="connsiteX0" fmla="*/ 0 w 181013"/>
              <a:gd name="connsiteY0" fmla="*/ 0 h 147638"/>
              <a:gd name="connsiteX1" fmla="*/ 14288 w 181013"/>
              <a:gd name="connsiteY1" fmla="*/ 23813 h 147638"/>
              <a:gd name="connsiteX2" fmla="*/ 57150 w 181013"/>
              <a:gd name="connsiteY2" fmla="*/ 57150 h 147638"/>
              <a:gd name="connsiteX3" fmla="*/ 71438 w 181013"/>
              <a:gd name="connsiteY3" fmla="*/ 61913 h 147638"/>
              <a:gd name="connsiteX4" fmla="*/ 95250 w 181013"/>
              <a:gd name="connsiteY4" fmla="*/ 80963 h 147638"/>
              <a:gd name="connsiteX5" fmla="*/ 114300 w 181013"/>
              <a:gd name="connsiteY5" fmla="*/ 95250 h 147638"/>
              <a:gd name="connsiteX6" fmla="*/ 128588 w 181013"/>
              <a:gd name="connsiteY6" fmla="*/ 104775 h 147638"/>
              <a:gd name="connsiteX7" fmla="*/ 166688 w 181013"/>
              <a:gd name="connsiteY7" fmla="*/ 138113 h 147638"/>
              <a:gd name="connsiteX8" fmla="*/ 180975 w 181013"/>
              <a:gd name="connsiteY8" fmla="*/ 147638 h 1476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1013" h="147638">
                <a:moveTo>
                  <a:pt x="0" y="0"/>
                </a:moveTo>
                <a:cubicBezTo>
                  <a:pt x="4763" y="7938"/>
                  <a:pt x="8734" y="16408"/>
                  <a:pt x="14288" y="23813"/>
                </a:cubicBezTo>
                <a:cubicBezTo>
                  <a:pt x="22506" y="34771"/>
                  <a:pt x="47045" y="53781"/>
                  <a:pt x="57150" y="57150"/>
                </a:cubicBezTo>
                <a:lnTo>
                  <a:pt x="71438" y="61913"/>
                </a:lnTo>
                <a:cubicBezTo>
                  <a:pt x="89511" y="89022"/>
                  <a:pt x="70478" y="66807"/>
                  <a:pt x="95250" y="80963"/>
                </a:cubicBezTo>
                <a:cubicBezTo>
                  <a:pt x="102142" y="84901"/>
                  <a:pt x="107841" y="90637"/>
                  <a:pt x="114300" y="95250"/>
                </a:cubicBezTo>
                <a:cubicBezTo>
                  <a:pt x="118958" y="98577"/>
                  <a:pt x="123825" y="101600"/>
                  <a:pt x="128588" y="104775"/>
                </a:cubicBezTo>
                <a:cubicBezTo>
                  <a:pt x="139700" y="121444"/>
                  <a:pt x="142875" y="130176"/>
                  <a:pt x="166688" y="138113"/>
                </a:cubicBezTo>
                <a:cubicBezTo>
                  <a:pt x="182481" y="143377"/>
                  <a:pt x="180975" y="137855"/>
                  <a:pt x="180975" y="147638"/>
                </a:cubicBezTo>
              </a:path>
            </a:pathLst>
          </a:custGeom>
          <a:noFill/>
          <a:ln w="9525"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2" tIns="49782" rIns="99562" bIns="49782" rtlCol="0" anchor="ctr"/>
          <a:lstStyle/>
          <a:p>
            <a:pPr algn="ctr"/>
            <a:endParaRPr lang="en-GB">
              <a:solidFill>
                <a:srgbClr val="008000"/>
              </a:solidFill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>
            <a:off x="-11424" y="-9525"/>
            <a:ext cx="0" cy="7561263"/>
          </a:xfrm>
          <a:prstGeom prst="line">
            <a:avLst/>
          </a:prstGeom>
          <a:ln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31484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653</Words>
  <Application>Microsoft Office PowerPoint</Application>
  <PresentationFormat>Custom</PresentationFormat>
  <Paragraphs>90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Bradley Hand ITC</vt:lpstr>
      <vt:lpstr>Calibri</vt:lpstr>
      <vt:lpstr>Cambria Math</vt:lpstr>
      <vt:lpstr>Century Schoolbook</vt:lpstr>
      <vt:lpstr>Times New Roman</vt:lpstr>
      <vt:lpstr>Office Theme</vt:lpstr>
      <vt:lpstr>PowerPoint Presentation</vt:lpstr>
      <vt:lpstr>PowerPoint Presentation</vt:lpstr>
    </vt:vector>
  </TitlesOfParts>
  <Company>University of Kent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mc396</dc:creator>
  <cp:lastModifiedBy>Tracey Ashmore</cp:lastModifiedBy>
  <cp:revision>12</cp:revision>
  <cp:lastPrinted>2015-05-21T08:56:25Z</cp:lastPrinted>
  <dcterms:created xsi:type="dcterms:W3CDTF">2015-05-21T08:36:44Z</dcterms:created>
  <dcterms:modified xsi:type="dcterms:W3CDTF">2022-09-13T14:35:42Z</dcterms:modified>
</cp:coreProperties>
</file>