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Lst>
  <p:sldSz cx="7200900" cy="756126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574" y="78"/>
      </p:cViewPr>
      <p:guideLst>
        <p:guide orient="horz" pos="2382"/>
        <p:guide pos="2268"/>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68" y="2348893"/>
            <a:ext cx="6120765" cy="1620771"/>
          </a:xfrm>
        </p:spPr>
        <p:txBody>
          <a:bodyPr/>
          <a:lstStyle/>
          <a:p>
            <a:r>
              <a:rPr lang="en-US"/>
              <a:t>Click to edit Master title style</a:t>
            </a:r>
            <a:endParaRPr lang="en-GB"/>
          </a:p>
        </p:txBody>
      </p:sp>
      <p:sp>
        <p:nvSpPr>
          <p:cNvPr id="3" name="Subtitle 2"/>
          <p:cNvSpPr>
            <a:spLocks noGrp="1"/>
          </p:cNvSpPr>
          <p:nvPr>
            <p:ph type="subTitle" idx="1"/>
          </p:nvPr>
        </p:nvSpPr>
        <p:spPr>
          <a:xfrm>
            <a:off x="1080135" y="4284716"/>
            <a:ext cx="5040630" cy="193232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65297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78680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11764" y="334306"/>
            <a:ext cx="1275159" cy="7113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3786" y="334306"/>
            <a:ext cx="3707963" cy="7113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62657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48499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8821" y="4858812"/>
            <a:ext cx="6120765" cy="1501751"/>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68821" y="3204786"/>
            <a:ext cx="6120765"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4D00C-EC3A-4DAC-AE74-C9121D9833B5}"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257159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83786" y="1944575"/>
            <a:ext cx="2491561" cy="55029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895362" y="1944575"/>
            <a:ext cx="2491562" cy="55029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98557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45" y="302801"/>
            <a:ext cx="6480810" cy="126021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60045" y="1692533"/>
            <a:ext cx="3181648"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045" y="2397901"/>
            <a:ext cx="3181648"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657957" y="1692533"/>
            <a:ext cx="3182898"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657957" y="2397901"/>
            <a:ext cx="3182898"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8B4D00C-EC3A-4DAC-AE74-C9121D9833B5}" type="datetimeFigureOut">
              <a:rPr lang="en-GB" smtClean="0"/>
              <a:t>13/09/2022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34541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8B4D00C-EC3A-4DAC-AE74-C9121D9833B5}" type="datetimeFigureOut">
              <a:rPr lang="en-GB" smtClean="0"/>
              <a:t>13/09/2022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36492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4D00C-EC3A-4DAC-AE74-C9121D9833B5}" type="datetimeFigureOut">
              <a:rPr lang="en-GB" smtClean="0"/>
              <a:t>13/09/2022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401263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46" y="301050"/>
            <a:ext cx="2369046" cy="1281214"/>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815352" y="301051"/>
            <a:ext cx="4025503"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60046" y="1582265"/>
            <a:ext cx="2369046"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17013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427" y="5292884"/>
            <a:ext cx="4320540" cy="624855"/>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411427" y="675613"/>
            <a:ext cx="4320540" cy="4536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11427" y="5917739"/>
            <a:ext cx="43205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4D00C-EC3A-4DAC-AE74-C9121D9833B5}"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79ACC-B343-4DD7-AC4A-02B7C882640A}" type="slidenum">
              <a:rPr lang="en-GB" smtClean="0"/>
              <a:t>‹#›</a:t>
            </a:fld>
            <a:endParaRPr lang="en-GB"/>
          </a:p>
        </p:txBody>
      </p:sp>
    </p:spTree>
    <p:extLst>
      <p:ext uri="{BB962C8B-B14F-4D97-AF65-F5344CB8AC3E}">
        <p14:creationId xmlns:p14="http://schemas.microsoft.com/office/powerpoint/2010/main" val="290270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45" y="302801"/>
            <a:ext cx="6480810" cy="126021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60045" y="1764295"/>
            <a:ext cx="6480810" cy="49900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60045" y="7008171"/>
            <a:ext cx="1680210" cy="402567"/>
          </a:xfrm>
          <a:prstGeom prst="rect">
            <a:avLst/>
          </a:prstGeom>
        </p:spPr>
        <p:txBody>
          <a:bodyPr vert="horz" lIns="91440" tIns="45720" rIns="91440" bIns="45720" rtlCol="0" anchor="ctr"/>
          <a:lstStyle>
            <a:lvl1pPr algn="l">
              <a:defRPr sz="1200">
                <a:solidFill>
                  <a:schemeClr val="tx1">
                    <a:tint val="75000"/>
                  </a:schemeClr>
                </a:solidFill>
              </a:defRPr>
            </a:lvl1pPr>
          </a:lstStyle>
          <a:p>
            <a:fld id="{68B4D00C-EC3A-4DAC-AE74-C9121D9833B5}" type="datetimeFigureOut">
              <a:rPr lang="en-GB" smtClean="0"/>
              <a:t>13/09/2022</a:t>
            </a:fld>
            <a:endParaRPr lang="en-GB"/>
          </a:p>
        </p:txBody>
      </p:sp>
      <p:sp>
        <p:nvSpPr>
          <p:cNvPr id="5" name="Footer Placeholder 4"/>
          <p:cNvSpPr>
            <a:spLocks noGrp="1"/>
          </p:cNvSpPr>
          <p:nvPr>
            <p:ph type="ftr" sz="quarter" idx="3"/>
          </p:nvPr>
        </p:nvSpPr>
        <p:spPr>
          <a:xfrm>
            <a:off x="2460308" y="7008171"/>
            <a:ext cx="2280285" cy="402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60645" y="7008171"/>
            <a:ext cx="1680210" cy="402567"/>
          </a:xfrm>
          <a:prstGeom prst="rect">
            <a:avLst/>
          </a:prstGeom>
        </p:spPr>
        <p:txBody>
          <a:bodyPr vert="horz" lIns="91440" tIns="45720" rIns="91440" bIns="45720" rtlCol="0" anchor="ctr"/>
          <a:lstStyle>
            <a:lvl1pPr algn="r">
              <a:defRPr sz="1200">
                <a:solidFill>
                  <a:schemeClr val="tx1">
                    <a:tint val="75000"/>
                  </a:schemeClr>
                </a:solidFill>
              </a:defRPr>
            </a:lvl1pPr>
          </a:lstStyle>
          <a:p>
            <a:fld id="{CCB79ACC-B343-4DD7-AC4A-02B7C882640A}" type="slidenum">
              <a:rPr lang="en-GB" smtClean="0"/>
              <a:t>‹#›</a:t>
            </a:fld>
            <a:endParaRPr lang="en-GB"/>
          </a:p>
        </p:txBody>
      </p:sp>
    </p:spTree>
    <p:extLst>
      <p:ext uri="{BB962C8B-B14F-4D97-AF65-F5344CB8AC3E}">
        <p14:creationId xmlns:p14="http://schemas.microsoft.com/office/powerpoint/2010/main" val="2094340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138.png"/><Relationship Id="rId2" Type="http://schemas.openxmlformats.org/officeDocument/2006/relationships/image" Target="../media/image137.png"/><Relationship Id="rId1" Type="http://schemas.openxmlformats.org/officeDocument/2006/relationships/slideLayout" Target="../slideLayouts/slideLayout1.xml"/><Relationship Id="rId5" Type="http://schemas.openxmlformats.org/officeDocument/2006/relationships/image" Target="../media/image140.png"/><Relationship Id="rId4" Type="http://schemas.openxmlformats.org/officeDocument/2006/relationships/image" Target="../media/image1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5056" y="1651003"/>
            <a:ext cx="3567894" cy="400103"/>
          </a:xfrm>
          <a:prstGeom prst="rect">
            <a:avLst/>
          </a:prstGeom>
          <a:solidFill>
            <a:schemeClr val="bg1"/>
          </a:solidFill>
        </p:spPr>
        <p:txBody>
          <a:bodyPr wrap="square" lIns="91428" tIns="45714" rIns="91428" bIns="45714" rtlCol="0">
            <a:spAutoFit/>
          </a:bodyPr>
          <a:lstStyle/>
          <a:p>
            <a:r>
              <a:rPr lang="en-GB" sz="1000" b="1" spc="-79" dirty="0">
                <a:latin typeface="Century Schoolbook" panose="02040604050505020304" pitchFamily="18" charset="0"/>
                <a:cs typeface="Times New Roman" panose="02020603050405020304" pitchFamily="18" charset="0"/>
              </a:rPr>
              <a:t>Calculating the amount of concentrated products required to produce single- or double-strength products.</a:t>
            </a:r>
          </a:p>
        </p:txBody>
      </p:sp>
      <p:sp>
        <p:nvSpPr>
          <p:cNvPr id="3" name="Rectangle 2"/>
          <p:cNvSpPr/>
          <p:nvPr/>
        </p:nvSpPr>
        <p:spPr>
          <a:xfrm>
            <a:off x="3635059" y="2"/>
            <a:ext cx="3571875" cy="1633538"/>
          </a:xfrm>
          <a:prstGeom prst="rect">
            <a:avLst/>
          </a:prstGeom>
          <a:solidFill>
            <a:srgbClr val="6FBED6"/>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endParaRPr lang="en-GB"/>
          </a:p>
        </p:txBody>
      </p:sp>
      <p:sp>
        <p:nvSpPr>
          <p:cNvPr id="4" name="TextBox 3"/>
          <p:cNvSpPr txBox="1"/>
          <p:nvPr/>
        </p:nvSpPr>
        <p:spPr>
          <a:xfrm>
            <a:off x="3787132" y="828027"/>
            <a:ext cx="3462014" cy="759170"/>
          </a:xfrm>
          <a:prstGeom prst="rect">
            <a:avLst/>
          </a:prstGeom>
          <a:noFill/>
        </p:spPr>
        <p:txBody>
          <a:bodyPr wrap="none" lIns="91428" tIns="45714" rIns="91428" bIns="45714" rtlCol="0">
            <a:spAutoFit/>
          </a:bodyPr>
          <a:lstStyle/>
          <a:p>
            <a:pPr>
              <a:lnSpc>
                <a:spcPts val="1600"/>
              </a:lnSpc>
              <a:spcBef>
                <a:spcPts val="200"/>
              </a:spcBef>
            </a:pPr>
            <a:r>
              <a:rPr lang="en-GB" sz="1900" dirty="0">
                <a:solidFill>
                  <a:schemeClr val="bg1"/>
                </a:solidFill>
                <a:latin typeface="Times New Roman" panose="02020603050405020304" pitchFamily="18" charset="0"/>
                <a:cs typeface="Times New Roman" panose="02020603050405020304" pitchFamily="18" charset="0"/>
              </a:rPr>
              <a:t>AT A GLANCE/</a:t>
            </a:r>
          </a:p>
          <a:p>
            <a:pPr>
              <a:lnSpc>
                <a:spcPts val="1600"/>
              </a:lnSpc>
              <a:spcBef>
                <a:spcPts val="200"/>
              </a:spcBef>
            </a:pPr>
            <a:r>
              <a:rPr lang="en-GB" sz="1900" dirty="0">
                <a:solidFill>
                  <a:schemeClr val="bg1"/>
                </a:solidFill>
                <a:latin typeface="Times New Roman" panose="02020603050405020304" pitchFamily="18" charset="0"/>
                <a:cs typeface="Times New Roman" panose="02020603050405020304" pitchFamily="18" charset="0"/>
              </a:rPr>
              <a:t>PHARMACY CALCULATIONS</a:t>
            </a:r>
          </a:p>
          <a:p>
            <a:pPr>
              <a:lnSpc>
                <a:spcPts val="1600"/>
              </a:lnSpc>
              <a:spcBef>
                <a:spcPts val="200"/>
              </a:spcBef>
            </a:pPr>
            <a:r>
              <a:rPr lang="en-GB" sz="1900" dirty="0">
                <a:solidFill>
                  <a:srgbClr val="194F77"/>
                </a:solidFill>
                <a:latin typeface="Times New Roman" panose="02020603050405020304" pitchFamily="18" charset="0"/>
                <a:cs typeface="Times New Roman" panose="02020603050405020304" pitchFamily="18" charset="0"/>
              </a:rPr>
              <a:t>CONCENTRATED WATERS</a:t>
            </a:r>
          </a:p>
        </p:txBody>
      </p:sp>
      <p:sp>
        <p:nvSpPr>
          <p:cNvPr id="5" name="Rectangle 4"/>
          <p:cNvSpPr/>
          <p:nvPr/>
        </p:nvSpPr>
        <p:spPr>
          <a:xfrm>
            <a:off x="3635056" y="2"/>
            <a:ext cx="3576638" cy="1624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nSpc>
                <a:spcPts val="1800"/>
              </a:lnSpc>
            </a:pPr>
            <a:endParaRPr lang="en-GB" sz="19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519945" y="128591"/>
            <a:ext cx="702872" cy="653386"/>
          </a:xfrm>
          <a:prstGeom prst="rect">
            <a:avLst/>
          </a:prstGeom>
          <a:noFill/>
          <a:ln>
            <a:noFill/>
          </a:ln>
        </p:spPr>
        <p:txBody>
          <a:bodyPr wrap="square" lIns="91428" tIns="45714" rIns="91428" bIns="45714" rtlCol="0">
            <a:spAutoFit/>
          </a:bodyPr>
          <a:lstStyle/>
          <a:p>
            <a:r>
              <a:rPr lang="en-GB" sz="3600" dirty="0">
                <a:solidFill>
                  <a:schemeClr val="bg1"/>
                </a:solidFill>
                <a:latin typeface="Times New Roman" panose="02020603050405020304" pitchFamily="18" charset="0"/>
                <a:cs typeface="Times New Roman" panose="02020603050405020304" pitchFamily="18" charset="0"/>
              </a:rPr>
              <a:t>13</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771" y="2114409"/>
            <a:ext cx="2424007" cy="1571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635056" y="3636615"/>
            <a:ext cx="3567894" cy="873955"/>
          </a:xfrm>
          <a:prstGeom prst="rect">
            <a:avLst/>
          </a:prstGeom>
          <a:noFill/>
        </p:spPr>
        <p:txBody>
          <a:bodyPr wrap="square" lIns="91428" tIns="45714" rIns="91428" bIns="45714" rtlCol="0">
            <a:spAutoFit/>
          </a:bodyPr>
          <a:lstStyle/>
          <a:p>
            <a:pPr>
              <a:spcAft>
                <a:spcPts val="600"/>
              </a:spcAft>
            </a:pPr>
            <a:r>
              <a:rPr lang="en-GB" sz="1000" b="1" u="sng" dirty="0">
                <a:latin typeface="Arial" panose="020B0604020202020204" pitchFamily="34" charset="0"/>
                <a:cs typeface="Arial" panose="020B0604020202020204" pitchFamily="34" charset="0"/>
              </a:rPr>
              <a:t>Concentrated Waters</a:t>
            </a:r>
          </a:p>
          <a:p>
            <a:pPr>
              <a:spcAft>
                <a:spcPts val="600"/>
              </a:spcAft>
            </a:pPr>
            <a:r>
              <a:rPr lang="en-GB" sz="1000" dirty="0">
                <a:latin typeface="Arial" panose="020B0604020202020204" pitchFamily="34" charset="0"/>
                <a:cs typeface="Arial" panose="020B0604020202020204" pitchFamily="34" charset="0"/>
              </a:rPr>
              <a:t>Concentrated water is diluted to produce single- or double-strength water.</a:t>
            </a:r>
          </a:p>
          <a:p>
            <a:pPr>
              <a:spcAft>
                <a:spcPts val="600"/>
              </a:spcAft>
            </a:pPr>
            <a:r>
              <a:rPr lang="en-GB" sz="1000" b="1" dirty="0">
                <a:latin typeface="Arial" panose="020B0604020202020204" pitchFamily="34" charset="0"/>
                <a:cs typeface="Arial" panose="020B0604020202020204" pitchFamily="34" charset="0"/>
              </a:rPr>
              <a:t>NB:</a:t>
            </a:r>
          </a:p>
        </p:txBody>
      </p:sp>
      <p:graphicFrame>
        <p:nvGraphicFramePr>
          <p:cNvPr id="9" name="Table 8"/>
          <p:cNvGraphicFramePr>
            <a:graphicFrameLocks noGrp="1"/>
          </p:cNvGraphicFramePr>
          <p:nvPr>
            <p:extLst>
              <p:ext uri="{D42A27DB-BD31-4B8C-83A1-F6EECF244321}">
                <p14:modId xmlns:p14="http://schemas.microsoft.com/office/powerpoint/2010/main" val="3187800338"/>
              </p:ext>
            </p:extLst>
          </p:nvPr>
        </p:nvGraphicFramePr>
        <p:xfrm>
          <a:off x="3635056" y="4500711"/>
          <a:ext cx="3567894" cy="2804160"/>
        </p:xfrm>
        <a:graphic>
          <a:graphicData uri="http://schemas.openxmlformats.org/drawingml/2006/table">
            <a:tbl>
              <a:tblPr firstRow="1" bandRow="1">
                <a:tableStyleId>{2D5ABB26-0587-4C30-8999-92F81FD0307C}</a:tableStyleId>
              </a:tblPr>
              <a:tblGrid>
                <a:gridCol w="1185049">
                  <a:extLst>
                    <a:ext uri="{9D8B030D-6E8A-4147-A177-3AD203B41FA5}">
                      <a16:colId xmlns:a16="http://schemas.microsoft.com/office/drawing/2014/main" val="20000"/>
                    </a:ext>
                  </a:extLst>
                </a:gridCol>
                <a:gridCol w="2382845">
                  <a:extLst>
                    <a:ext uri="{9D8B030D-6E8A-4147-A177-3AD203B41FA5}">
                      <a16:colId xmlns:a16="http://schemas.microsoft.com/office/drawing/2014/main" val="20001"/>
                    </a:ext>
                  </a:extLst>
                </a:gridCol>
              </a:tblGrid>
              <a:tr h="396240">
                <a:tc gridSpan="2">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dirty="0">
                          <a:solidFill>
                            <a:prstClr val="black"/>
                          </a:solidFill>
                          <a:latin typeface="Arial" panose="020B0604020202020204" pitchFamily="34" charset="0"/>
                          <a:cs typeface="Arial" panose="020B0604020202020204" pitchFamily="34" charset="0"/>
                        </a:rPr>
                        <a:t>The pharmaceutical definition of concentrated water is one that is </a:t>
                      </a:r>
                      <a:r>
                        <a:rPr lang="en-GB" sz="1000" b="1" dirty="0">
                          <a:solidFill>
                            <a:prstClr val="black"/>
                          </a:solidFill>
                          <a:latin typeface="Arial" panose="020B0604020202020204" pitchFamily="34" charset="0"/>
                          <a:cs typeface="Arial" panose="020B0604020202020204" pitchFamily="34" charset="0"/>
                        </a:rPr>
                        <a:t>40X </a:t>
                      </a:r>
                      <a:r>
                        <a:rPr lang="en-GB" sz="1000" dirty="0">
                          <a:solidFill>
                            <a:prstClr val="black"/>
                          </a:solidFill>
                          <a:latin typeface="Arial" panose="020B0604020202020204" pitchFamily="34" charset="0"/>
                          <a:cs typeface="Arial" panose="020B0604020202020204" pitchFamily="34" charset="0"/>
                        </a:rPr>
                        <a:t>stronger than single-strength water </a:t>
                      </a:r>
                      <a:r>
                        <a:rPr lang="en-GB" sz="1000" b="1" dirty="0">
                          <a:solidFill>
                            <a:prstClr val="black"/>
                          </a:solidFill>
                          <a:latin typeface="Arial" panose="020B0604020202020204" pitchFamily="34" charset="0"/>
                          <a:cs typeface="Arial" panose="020B0604020202020204" pitchFamily="34" charset="0"/>
                        </a:rPr>
                        <a:t>*</a:t>
                      </a:r>
                      <a:endParaRPr lang="en-GB" sz="1000" b="1"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10000"/>
                  </a:ext>
                </a:extLst>
              </a:tr>
              <a:tr h="243840">
                <a:tc>
                  <a:txBody>
                    <a:bodyPr/>
                    <a:lstStyle/>
                    <a:p>
                      <a:r>
                        <a:rPr lang="en-GB" sz="1000" dirty="0">
                          <a:solidFill>
                            <a:prstClr val="black"/>
                          </a:solidFill>
                          <a:latin typeface="Arial" panose="020B0604020202020204" pitchFamily="34" charset="0"/>
                          <a:ea typeface="Cambria Math"/>
                          <a:cs typeface="Arial" panose="020B0604020202020204" pitchFamily="34" charset="0"/>
                        </a:rPr>
                        <a:t>∴ </a:t>
                      </a:r>
                      <a:r>
                        <a:rPr lang="en-GB" sz="1000" dirty="0">
                          <a:solidFill>
                            <a:prstClr val="black"/>
                          </a:solidFill>
                          <a:latin typeface="Arial" panose="020B0604020202020204" pitchFamily="34" charset="0"/>
                          <a:cs typeface="Arial" panose="020B0604020202020204" pitchFamily="34" charset="0"/>
                        </a:rPr>
                        <a:t>Single-strength </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concentrated to 39 parts water</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3840">
                <a:tc>
                  <a:txBody>
                    <a:bodyPr/>
                    <a:lstStyle/>
                    <a:p>
                      <a:pPr algn="r"/>
                      <a:r>
                        <a:rPr lang="en-GB" sz="1000" dirty="0">
                          <a:solidFill>
                            <a:prstClr val="black"/>
                          </a:solidFill>
                          <a:latin typeface="Arial" panose="020B0604020202020204" pitchFamily="34" charset="0"/>
                          <a:cs typeface="Arial" panose="020B0604020202020204" pitchFamily="34" charset="0"/>
                        </a:rPr>
                        <a:t>Or,</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concentrated in 40 parts total  </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240">
                <a:tc gridSpan="2">
                  <a:txBody>
                    <a:bodyPr/>
                    <a:lstStyle/>
                    <a:p>
                      <a:r>
                        <a:rPr lang="en-GB" sz="1000" dirty="0">
                          <a:solidFill>
                            <a:prstClr val="black"/>
                          </a:solidFill>
                          <a:latin typeface="Arial" panose="020B0604020202020204" pitchFamily="34" charset="0"/>
                          <a:cs typeface="Arial" panose="020B0604020202020204" pitchFamily="34" charset="0"/>
                        </a:rPr>
                        <a:t>Concentrated water is </a:t>
                      </a:r>
                      <a:r>
                        <a:rPr lang="en-GB" sz="1000" b="1" dirty="0">
                          <a:solidFill>
                            <a:prstClr val="black"/>
                          </a:solidFill>
                          <a:latin typeface="Arial" panose="020B0604020202020204" pitchFamily="34" charset="0"/>
                          <a:cs typeface="Arial" panose="020B0604020202020204" pitchFamily="34" charset="0"/>
                        </a:rPr>
                        <a:t>20X</a:t>
                      </a:r>
                      <a:r>
                        <a:rPr lang="en-GB" sz="1000" dirty="0">
                          <a:solidFill>
                            <a:prstClr val="black"/>
                          </a:solidFill>
                          <a:latin typeface="Arial" panose="020B0604020202020204" pitchFamily="34" charset="0"/>
                          <a:cs typeface="Arial" panose="020B0604020202020204" pitchFamily="34" charset="0"/>
                        </a:rPr>
                        <a:t> stronger than double-strength water </a:t>
                      </a:r>
                      <a:r>
                        <a:rPr lang="en-GB" sz="1000" b="1" dirty="0">
                          <a:solidFill>
                            <a:prstClr val="black"/>
                          </a:solidFill>
                          <a:latin typeface="Arial" panose="020B0604020202020204" pitchFamily="34" charset="0"/>
                          <a:cs typeface="Arial" panose="020B0604020202020204" pitchFamily="34" charset="0"/>
                        </a:rPr>
                        <a:t>*</a:t>
                      </a:r>
                      <a:endParaRPr lang="en-GB" sz="1000" b="1"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10003"/>
                  </a:ext>
                </a:extLst>
              </a:tr>
              <a:tr h="396240">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dirty="0">
                          <a:solidFill>
                            <a:prstClr val="black"/>
                          </a:solidFill>
                          <a:latin typeface="Arial" panose="020B0604020202020204" pitchFamily="34" charset="0"/>
                          <a:ea typeface="Cambria Math"/>
                          <a:cs typeface="Arial" panose="020B0604020202020204" pitchFamily="34" charset="0"/>
                        </a:rPr>
                        <a:t>∴ </a:t>
                      </a:r>
                      <a:r>
                        <a:rPr lang="en-GB" sz="1000" dirty="0">
                          <a:solidFill>
                            <a:prstClr val="black"/>
                          </a:solidFill>
                          <a:latin typeface="Arial" panose="020B0604020202020204" pitchFamily="34" charset="0"/>
                          <a:cs typeface="Arial" panose="020B0604020202020204" pitchFamily="34" charset="0"/>
                        </a:rPr>
                        <a:t>Double-strength</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concentrated to 19 parts water </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3840">
                <a:tc>
                  <a:txBody>
                    <a:bodyPr/>
                    <a:lstStyle/>
                    <a:p>
                      <a:pPr algn="r"/>
                      <a:r>
                        <a:rPr lang="en-GB" sz="1000" dirty="0">
                          <a:solidFill>
                            <a:prstClr val="black"/>
                          </a:solidFill>
                          <a:latin typeface="Arial" panose="020B0604020202020204" pitchFamily="34" charset="0"/>
                          <a:cs typeface="Arial" panose="020B0604020202020204" pitchFamily="34" charset="0"/>
                        </a:rPr>
                        <a:t>Or, </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concentrated in 20 parts total</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6240">
                <a:tc gridSpan="2">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dirty="0">
                          <a:solidFill>
                            <a:prstClr val="black"/>
                          </a:solidFill>
                          <a:latin typeface="Arial" panose="020B0604020202020204" pitchFamily="34" charset="0"/>
                          <a:cs typeface="Arial" panose="020B0604020202020204" pitchFamily="34" charset="0"/>
                        </a:rPr>
                        <a:t>Double-strength water is </a:t>
                      </a:r>
                      <a:r>
                        <a:rPr lang="en-GB" sz="1000" b="1" dirty="0">
                          <a:solidFill>
                            <a:prstClr val="black"/>
                          </a:solidFill>
                          <a:latin typeface="Arial" panose="020B0604020202020204" pitchFamily="34" charset="0"/>
                          <a:cs typeface="Arial" panose="020B0604020202020204" pitchFamily="34" charset="0"/>
                        </a:rPr>
                        <a:t>2X</a:t>
                      </a:r>
                      <a:r>
                        <a:rPr lang="en-GB" sz="1000" dirty="0">
                          <a:solidFill>
                            <a:prstClr val="black"/>
                          </a:solidFill>
                          <a:latin typeface="Arial" panose="020B0604020202020204" pitchFamily="34" charset="0"/>
                          <a:cs typeface="Arial" panose="020B0604020202020204" pitchFamily="34" charset="0"/>
                        </a:rPr>
                        <a:t> stronger than single-strength water </a:t>
                      </a:r>
                      <a:r>
                        <a:rPr lang="en-GB" sz="1000" b="1" dirty="0">
                          <a:solidFill>
                            <a:prstClr val="black"/>
                          </a:solidFill>
                          <a:latin typeface="Arial" panose="020B0604020202020204" pitchFamily="34" charset="0"/>
                          <a:cs typeface="Arial" panose="020B0604020202020204" pitchFamily="34" charset="0"/>
                        </a:rPr>
                        <a:t>*</a:t>
                      </a:r>
                      <a:r>
                        <a:rPr lang="en-GB" sz="1000" dirty="0">
                          <a:solidFill>
                            <a:prstClr val="black"/>
                          </a:solidFill>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10006"/>
                  </a:ext>
                </a:extLst>
              </a:tr>
              <a:tr h="243840">
                <a:tc>
                  <a:txBody>
                    <a:bodyPr/>
                    <a:lstStyle/>
                    <a:p>
                      <a:r>
                        <a:rPr lang="en-GB" sz="1000" dirty="0">
                          <a:solidFill>
                            <a:prstClr val="black"/>
                          </a:solidFill>
                          <a:latin typeface="Arial" panose="020B0604020202020204" pitchFamily="34" charset="0"/>
                          <a:ea typeface="Cambria Math"/>
                          <a:cs typeface="Arial" panose="020B0604020202020204" pitchFamily="34" charset="0"/>
                        </a:rPr>
                        <a:t>∴ Single</a:t>
                      </a:r>
                      <a:r>
                        <a:rPr lang="en-GB" sz="1000" dirty="0">
                          <a:solidFill>
                            <a:prstClr val="black"/>
                          </a:solidFill>
                          <a:latin typeface="Arial" panose="020B0604020202020204" pitchFamily="34" charset="0"/>
                          <a:cs typeface="Arial" panose="020B0604020202020204" pitchFamily="34" charset="0"/>
                        </a:rPr>
                        <a:t>-strength </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double-strength to 1 part water</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43840">
                <a:tc>
                  <a:txBody>
                    <a:bodyPr/>
                    <a:lstStyle/>
                    <a:p>
                      <a:pPr algn="r"/>
                      <a:r>
                        <a:rPr lang="en-GB" sz="1000" dirty="0">
                          <a:solidFill>
                            <a:prstClr val="black"/>
                          </a:solidFill>
                          <a:latin typeface="Arial" panose="020B0604020202020204" pitchFamily="34" charset="0"/>
                          <a:cs typeface="Arial" panose="020B0604020202020204" pitchFamily="34" charset="0"/>
                        </a:rPr>
                        <a:t>Or, </a:t>
                      </a:r>
                      <a:endParaRPr lang="en-GB" sz="100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4761" rtl="0" eaLnBrk="1" fontAlgn="auto" latinLnBrk="0" hangingPunct="1">
                        <a:lnSpc>
                          <a:spcPct val="100000"/>
                        </a:lnSpc>
                        <a:spcBef>
                          <a:spcPts val="0"/>
                        </a:spcBef>
                        <a:spcAft>
                          <a:spcPts val="0"/>
                        </a:spcAft>
                        <a:buClrTx/>
                        <a:buSzTx/>
                        <a:buFontTx/>
                        <a:buNone/>
                        <a:tabLst/>
                        <a:defRPr/>
                      </a:pPr>
                      <a:r>
                        <a:rPr lang="en-GB" sz="1000" b="0" dirty="0">
                          <a:solidFill>
                            <a:prstClr val="black"/>
                          </a:solidFill>
                          <a:latin typeface="Arial" panose="020B0604020202020204" pitchFamily="34" charset="0"/>
                          <a:cs typeface="Arial" panose="020B0604020202020204" pitchFamily="34" charset="0"/>
                        </a:rPr>
                        <a:t>= 1 part double-strength in 2 parts total </a:t>
                      </a:r>
                      <a:endParaRPr lang="en-GB" sz="1000" b="0" dirty="0">
                        <a:latin typeface="Arial" panose="020B0604020202020204" pitchFamily="34" charset="0"/>
                        <a:cs typeface="Arial" panose="020B0604020202020204" pitchFamily="34" charset="0"/>
                      </a:endParaRPr>
                    </a:p>
                  </a:txBody>
                  <a:tcPr marL="91439" marR="9143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10" name="TextBox 9"/>
          <p:cNvSpPr txBox="1"/>
          <p:nvPr/>
        </p:nvSpPr>
        <p:spPr>
          <a:xfrm>
            <a:off x="3635056" y="7315079"/>
            <a:ext cx="3567894" cy="246215"/>
          </a:xfrm>
          <a:prstGeom prst="rect">
            <a:avLst/>
          </a:prstGeom>
          <a:noFill/>
        </p:spPr>
        <p:txBody>
          <a:bodyPr wrap="square" lIns="91428" tIns="45714" rIns="91428" bIns="45714" rtlCol="0">
            <a:spAutoFit/>
          </a:bodyPr>
          <a:lstStyle/>
          <a:p>
            <a:pPr>
              <a:spcAft>
                <a:spcPts val="600"/>
              </a:spcAft>
            </a:pPr>
            <a:r>
              <a:rPr lang="en-GB" sz="1000" b="1" dirty="0">
                <a:latin typeface="Arial" panose="020B0604020202020204" pitchFamily="34" charset="0"/>
                <a:cs typeface="Arial" panose="020B0604020202020204" pitchFamily="34" charset="0"/>
              </a:rPr>
              <a:t>* You will need to know and remember these facts</a:t>
            </a:r>
          </a:p>
        </p:txBody>
      </p:sp>
      <p:pic>
        <p:nvPicPr>
          <p:cNvPr id="11" name="Picture 10"/>
          <p:cNvPicPr>
            <a:picLocks noChangeAspect="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3763417" y="174383"/>
            <a:ext cx="1758285" cy="540484"/>
          </a:xfrm>
          <a:prstGeom prst="rect">
            <a:avLst/>
          </a:prstGeom>
        </p:spPr>
      </p:pic>
      <p:sp>
        <p:nvSpPr>
          <p:cNvPr id="12" name="Rectangle 11"/>
          <p:cNvSpPr/>
          <p:nvPr/>
        </p:nvSpPr>
        <p:spPr>
          <a:xfrm>
            <a:off x="183557" y="223326"/>
            <a:ext cx="3362252" cy="375920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9562" tIns="49782" rIns="99562" bIns="49782" spcCol="0" rtlCol="0" anchor="ctr"/>
          <a:lstStyle/>
          <a:p>
            <a:pPr>
              <a:spcBef>
                <a:spcPts val="653"/>
              </a:spcBef>
              <a:spcAft>
                <a:spcPts val="653"/>
              </a:spcAft>
            </a:pPr>
            <a:r>
              <a:rPr lang="en-GB" sz="1400" b="1" dirty="0">
                <a:solidFill>
                  <a:srgbClr val="BEA03F"/>
                </a:solidFill>
                <a:latin typeface="Arial" panose="020B0604020202020204" pitchFamily="34" charset="0"/>
                <a:cs typeface="Arial" panose="020B0604020202020204" pitchFamily="34" charset="0"/>
              </a:rPr>
              <a:t>Student Learning Advisory Service</a:t>
            </a:r>
          </a:p>
          <a:p>
            <a:pPr>
              <a:spcBef>
                <a:spcPts val="653"/>
              </a:spcBef>
              <a:spcAft>
                <a:spcPts val="653"/>
              </a:spcAft>
            </a:pPr>
            <a:r>
              <a:rPr lang="en-GB" sz="1100" b="1" dirty="0">
                <a:solidFill>
                  <a:srgbClr val="BEA03F"/>
                </a:solidFill>
                <a:latin typeface="Arial" panose="020B0604020202020204" pitchFamily="34" charset="0"/>
                <a:cs typeface="Arial" panose="020B0604020202020204" pitchFamily="34" charset="0"/>
              </a:rPr>
              <a:t>Contact us</a:t>
            </a:r>
          </a:p>
          <a:p>
            <a:r>
              <a:rPr lang="en-GB" sz="900" dirty="0">
                <a:solidFill>
                  <a:schemeClr val="tx1"/>
                </a:solidFill>
                <a:latin typeface="Arial" panose="020B0604020202020204" pitchFamily="34" charset="0"/>
                <a:cs typeface="Arial" panose="020B0604020202020204" pitchFamily="34" charset="0"/>
              </a:rPr>
              <a:t>Please come and see us if you need any academic advice or guidance.</a:t>
            </a:r>
          </a:p>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Canterbury</a:t>
            </a:r>
          </a:p>
          <a:p>
            <a:r>
              <a:rPr lang="en-GB" sz="900" dirty="0">
                <a:solidFill>
                  <a:schemeClr val="tx1"/>
                </a:solidFill>
                <a:latin typeface="Arial" panose="020B0604020202020204" pitchFamily="34" charset="0"/>
                <a:cs typeface="Arial" panose="020B0604020202020204" pitchFamily="34" charset="0"/>
              </a:rPr>
              <a:t>Our offices are next to Santander Bank</a:t>
            </a:r>
          </a:p>
          <a:p>
            <a:pPr>
              <a:spcBef>
                <a:spcPts val="653"/>
              </a:spcBef>
            </a:pPr>
            <a:r>
              <a:rPr lang="en-GB" sz="1000" b="1" dirty="0">
                <a:solidFill>
                  <a:srgbClr val="BEA03F"/>
                </a:solidFill>
                <a:latin typeface="Arial" panose="020B0604020202020204" pitchFamily="34" charset="0"/>
                <a:cs typeface="Arial" panose="020B0604020202020204" pitchFamily="34" charset="0"/>
              </a:rPr>
              <a:t>Open</a:t>
            </a:r>
          </a:p>
          <a:p>
            <a:r>
              <a:rPr lang="en-GB" sz="900" dirty="0">
                <a:solidFill>
                  <a:schemeClr val="tx1"/>
                </a:solidFill>
                <a:latin typeface="Arial" panose="020B0604020202020204" pitchFamily="34" charset="0"/>
                <a:cs typeface="Arial" panose="020B0604020202020204" pitchFamily="34" charset="0"/>
              </a:rPr>
              <a:t>Monday to Friday, 09.00 – 17.00</a:t>
            </a:r>
          </a:p>
          <a:p>
            <a:r>
              <a:rPr lang="en-GB" sz="900" dirty="0">
                <a:solidFill>
                  <a:schemeClr val="tx1"/>
                </a:solidFill>
                <a:latin typeface="Arial" panose="020B0604020202020204" pitchFamily="34" charset="0"/>
                <a:cs typeface="Arial" panose="020B0604020202020204" pitchFamily="34" charset="0"/>
              </a:rPr>
              <a:t>E:  learning@kent.ac.uk </a:t>
            </a:r>
          </a:p>
          <a:p>
            <a:r>
              <a:rPr lang="en-GB" sz="900" dirty="0">
                <a:solidFill>
                  <a:schemeClr val="tx1"/>
                </a:solidFill>
                <a:latin typeface="Arial" panose="020B0604020202020204" pitchFamily="34" charset="0"/>
                <a:cs typeface="Arial" panose="020B0604020202020204" pitchFamily="34" charset="0"/>
              </a:rPr>
              <a:t>T:  01227 824016</a:t>
            </a:r>
          </a:p>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Medway</a:t>
            </a:r>
          </a:p>
          <a:p>
            <a:r>
              <a:rPr lang="en-GB" sz="900" dirty="0">
                <a:solidFill>
                  <a:schemeClr val="tx1"/>
                </a:solidFill>
                <a:latin typeface="Arial" panose="020B0604020202020204" pitchFamily="34" charset="0"/>
                <a:cs typeface="Arial" panose="020B0604020202020204" pitchFamily="34" charset="0"/>
              </a:rPr>
              <a:t>We are based in room G0-09, in the Gillingham Building</a:t>
            </a:r>
          </a:p>
          <a:p>
            <a:r>
              <a:rPr lang="en-GB" sz="900" dirty="0">
                <a:solidFill>
                  <a:schemeClr val="tx1"/>
                </a:solidFill>
                <a:latin typeface="Arial" panose="020B0604020202020204" pitchFamily="34" charset="0"/>
                <a:cs typeface="Arial" panose="020B0604020202020204" pitchFamily="34" charset="0"/>
              </a:rPr>
              <a:t>and in room DB034, in the Drill Hall Library.</a:t>
            </a:r>
          </a:p>
          <a:p>
            <a:pPr>
              <a:spcBef>
                <a:spcPts val="653"/>
              </a:spcBef>
            </a:pPr>
            <a:r>
              <a:rPr lang="en-GB" sz="1000" b="1" dirty="0">
                <a:solidFill>
                  <a:srgbClr val="BEA03F"/>
                </a:solidFill>
                <a:latin typeface="Arial" panose="020B0604020202020204" pitchFamily="34" charset="0"/>
                <a:cs typeface="Arial" panose="020B0604020202020204" pitchFamily="34" charset="0"/>
              </a:rPr>
              <a:t>Open</a:t>
            </a:r>
          </a:p>
          <a:p>
            <a:r>
              <a:rPr lang="en-GB" sz="900" dirty="0">
                <a:solidFill>
                  <a:schemeClr val="tx1"/>
                </a:solidFill>
                <a:latin typeface="Arial" panose="020B0604020202020204" pitchFamily="34" charset="0"/>
                <a:cs typeface="Arial" panose="020B0604020202020204" pitchFamily="34" charset="0"/>
              </a:rPr>
              <a:t>Monday to Friday, 09.00 – 17.00</a:t>
            </a:r>
          </a:p>
          <a:p>
            <a:r>
              <a:rPr lang="en-GB" sz="900" dirty="0">
                <a:solidFill>
                  <a:schemeClr val="tx1"/>
                </a:solidFill>
                <a:latin typeface="Arial" panose="020B0604020202020204" pitchFamily="34" charset="0"/>
                <a:cs typeface="Arial" panose="020B0604020202020204" pitchFamily="34" charset="0"/>
              </a:rPr>
              <a:t>E:  learningmedway@kent.ac.uk </a:t>
            </a:r>
          </a:p>
          <a:p>
            <a:r>
              <a:rPr lang="en-GB" sz="900" dirty="0">
                <a:solidFill>
                  <a:schemeClr val="tx1"/>
                </a:solidFill>
                <a:latin typeface="Arial" panose="020B0604020202020204" pitchFamily="34" charset="0"/>
                <a:cs typeface="Arial" panose="020B0604020202020204" pitchFamily="34" charset="0"/>
              </a:rPr>
              <a:t>T:  01634 888884</a:t>
            </a:r>
          </a:p>
          <a:p>
            <a:pPr>
              <a:spcBef>
                <a:spcPts val="653"/>
              </a:spcBef>
            </a:pPr>
            <a:r>
              <a:rPr lang="en-GB" sz="900" dirty="0">
                <a:solidFill>
                  <a:schemeClr val="tx1"/>
                </a:solidFill>
                <a:latin typeface="Arial" panose="020B0604020202020204" pitchFamily="34" charset="0"/>
                <a:cs typeface="Arial" panose="020B0604020202020204" pitchFamily="34" charset="0"/>
              </a:rPr>
              <a:t>The Student Learning Advisory Service (SLAS) is part of the</a:t>
            </a:r>
          </a:p>
          <a:p>
            <a:r>
              <a:rPr lang="en-GB" sz="900" dirty="0">
                <a:solidFill>
                  <a:schemeClr val="tx1"/>
                </a:solidFill>
                <a:latin typeface="Arial" panose="020B0604020202020204" pitchFamily="34" charset="0"/>
                <a:cs typeface="Arial" panose="020B0604020202020204" pitchFamily="34" charset="0"/>
              </a:rPr>
              <a:t>Unit for the Enhancement of Learning and Teaching (UELT)</a:t>
            </a:r>
          </a:p>
        </p:txBody>
      </p:sp>
      <p:pic>
        <p:nvPicPr>
          <p:cNvPr id="13" name="Picture 12"/>
          <p:cNvPicPr>
            <a:picLocks noChangeAspect="1"/>
          </p:cNvPicPr>
          <p:nvPr/>
        </p:nvPicPr>
        <p:blipFill rotWithShape="1">
          <a:blip r:embed="rId4" cstate="print"/>
          <a:srcRect l="2018" t="6865" r="36403" b="6865"/>
          <a:stretch/>
        </p:blipFill>
        <p:spPr bwMode="auto">
          <a:xfrm>
            <a:off x="1826976" y="6842943"/>
            <a:ext cx="1767180" cy="494994"/>
          </a:xfrm>
          <a:prstGeom prst="rect">
            <a:avLst/>
          </a:prstGeom>
          <a:noFill/>
          <a:ln w="9525">
            <a:noFill/>
            <a:miter lim="800000"/>
            <a:headEnd/>
            <a:tailEnd/>
          </a:ln>
          <a:effectLst/>
        </p:spPr>
      </p:pic>
      <p:sp>
        <p:nvSpPr>
          <p:cNvPr id="14" name="Rectangle 13"/>
          <p:cNvSpPr/>
          <p:nvPr/>
        </p:nvSpPr>
        <p:spPr>
          <a:xfrm>
            <a:off x="144066" y="6271235"/>
            <a:ext cx="3490990" cy="254425"/>
          </a:xfrm>
          <a:prstGeom prst="rect">
            <a:avLst/>
          </a:prstGeom>
        </p:spPr>
        <p:txBody>
          <a:bodyPr wrap="square" lIns="99562" tIns="49782" rIns="99562" bIns="49782">
            <a:spAutoFit/>
          </a:bodyPr>
          <a:lstStyle/>
          <a:p>
            <a:pPr>
              <a:spcBef>
                <a:spcPts val="653"/>
              </a:spcBef>
              <a:spcAft>
                <a:spcPts val="653"/>
              </a:spcAft>
            </a:pPr>
            <a:r>
              <a:rPr lang="en-GB" sz="1000" b="1" dirty="0">
                <a:solidFill>
                  <a:schemeClr val="tx2">
                    <a:lumMod val="75000"/>
                  </a:schemeClr>
                </a:solidFill>
                <a:latin typeface="Arial" panose="020B0604020202020204" pitchFamily="34" charset="0"/>
                <a:cs typeface="Arial" panose="020B0604020202020204" pitchFamily="34" charset="0"/>
              </a:rPr>
              <a:t>www.kent.ac.uk/student-learning-advisory-service</a:t>
            </a:r>
          </a:p>
        </p:txBody>
      </p:sp>
      <p:pic>
        <p:nvPicPr>
          <p:cNvPr id="15"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4381" y="6644465"/>
            <a:ext cx="177879" cy="18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4381" y="6871303"/>
            <a:ext cx="177879" cy="18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tangle 16"/>
          <p:cNvSpPr/>
          <p:nvPr/>
        </p:nvSpPr>
        <p:spPr>
          <a:xfrm>
            <a:off x="394948" y="6563566"/>
            <a:ext cx="746104" cy="254431"/>
          </a:xfrm>
          <a:prstGeom prst="rect">
            <a:avLst/>
          </a:prstGeom>
        </p:spPr>
        <p:txBody>
          <a:bodyPr wrap="none" lIns="99562" tIns="49782" rIns="99562" bIns="49782">
            <a:spAutoFit/>
          </a:bodyPr>
          <a:lstStyle/>
          <a:p>
            <a:pPr>
              <a:spcBef>
                <a:spcPts val="653"/>
              </a:spcBef>
              <a:spcAft>
                <a:spcPts val="653"/>
              </a:spcAft>
            </a:pPr>
            <a:r>
              <a:rPr lang="en-GB" sz="1000" b="1" dirty="0" err="1">
                <a:solidFill>
                  <a:srgbClr val="BEA03F"/>
                </a:solidFill>
                <a:latin typeface="Arial" panose="020B0604020202020204" pitchFamily="34" charset="0"/>
                <a:cs typeface="Arial" panose="020B0604020202020204" pitchFamily="34" charset="0"/>
              </a:rPr>
              <a:t>kent.slas</a:t>
            </a:r>
            <a:endParaRPr lang="en-GB" sz="1000" b="1" dirty="0">
              <a:solidFill>
                <a:srgbClr val="BEA03F"/>
              </a:solidFill>
              <a:latin typeface="Arial" panose="020B0604020202020204" pitchFamily="34" charset="0"/>
              <a:cs typeface="Arial" panose="020B0604020202020204" pitchFamily="34" charset="0"/>
            </a:endParaRPr>
          </a:p>
        </p:txBody>
      </p:sp>
      <p:sp>
        <p:nvSpPr>
          <p:cNvPr id="18" name="Rectangle 17"/>
          <p:cNvSpPr/>
          <p:nvPr/>
        </p:nvSpPr>
        <p:spPr>
          <a:xfrm>
            <a:off x="399062" y="6782003"/>
            <a:ext cx="1122810" cy="254431"/>
          </a:xfrm>
          <a:prstGeom prst="rect">
            <a:avLst/>
          </a:prstGeom>
        </p:spPr>
        <p:txBody>
          <a:bodyPr wrap="none" lIns="99562" tIns="49782" rIns="99562" bIns="49782">
            <a:spAutoFit/>
          </a:bodyPr>
          <a:lstStyle/>
          <a:p>
            <a:pPr>
              <a:spcBef>
                <a:spcPts val="653"/>
              </a:spcBef>
              <a:spcAft>
                <a:spcPts val="653"/>
              </a:spcAft>
            </a:pPr>
            <a:r>
              <a:rPr lang="en-GB" sz="1000" b="1" dirty="0">
                <a:solidFill>
                  <a:srgbClr val="BEA03F"/>
                </a:solidFill>
                <a:latin typeface="Arial" panose="020B0604020202020204" pitchFamily="34" charset="0"/>
                <a:cs typeface="Arial" panose="020B0604020202020204" pitchFamily="34" charset="0"/>
              </a:rPr>
              <a:t>@</a:t>
            </a:r>
            <a:r>
              <a:rPr lang="en-GB" sz="1000" b="1" dirty="0" err="1">
                <a:solidFill>
                  <a:srgbClr val="BEA03F"/>
                </a:solidFill>
                <a:latin typeface="Arial" panose="020B0604020202020204" pitchFamily="34" charset="0"/>
                <a:cs typeface="Arial" panose="020B0604020202020204" pitchFamily="34" charset="0"/>
              </a:rPr>
              <a:t>unikentSLAS</a:t>
            </a:r>
            <a:endParaRPr lang="en-GB" sz="1000" b="1" dirty="0">
              <a:solidFill>
                <a:srgbClr val="BEA03F"/>
              </a:solidFill>
              <a:latin typeface="Arial" panose="020B0604020202020204" pitchFamily="34" charset="0"/>
              <a:cs typeface="Arial" panose="020B0604020202020204" pitchFamily="34" charset="0"/>
            </a:endParaRPr>
          </a:p>
        </p:txBody>
      </p:sp>
      <p:sp>
        <p:nvSpPr>
          <p:cNvPr id="19" name="Rectangle 18"/>
          <p:cNvSpPr/>
          <p:nvPr/>
        </p:nvSpPr>
        <p:spPr>
          <a:xfrm>
            <a:off x="144066" y="4134603"/>
            <a:ext cx="3397212" cy="1295735"/>
          </a:xfrm>
          <a:prstGeom prst="rect">
            <a:avLst/>
          </a:prstGeom>
        </p:spPr>
        <p:txBody>
          <a:bodyPr wrap="square" lIns="99562" tIns="49782" rIns="99562" bIns="49782">
            <a:spAutoFit/>
          </a:bodyPr>
          <a:lstStyle/>
          <a:p>
            <a:pPr>
              <a:spcAft>
                <a:spcPts val="653"/>
              </a:spcAft>
            </a:pPr>
            <a:r>
              <a:rPr lang="en-GB" sz="1200" b="1" dirty="0">
                <a:solidFill>
                  <a:srgbClr val="BEA03F"/>
                </a:solidFill>
                <a:latin typeface="Arial" panose="020B0604020202020204" pitchFamily="34" charset="0"/>
                <a:cs typeface="Arial" panose="020B0604020202020204" pitchFamily="34" charset="0"/>
              </a:rPr>
              <a:t>Acknowledgments</a:t>
            </a:r>
          </a:p>
          <a:p>
            <a:pPr>
              <a:spcAft>
                <a:spcPts val="653"/>
              </a:spcAft>
            </a:pPr>
            <a:r>
              <a:rPr lang="en-GB" sz="900" dirty="0">
                <a:latin typeface="Arial" panose="020B0604020202020204" pitchFamily="34" charset="0"/>
                <a:cs typeface="Arial" panose="020B0604020202020204" pitchFamily="34" charset="0"/>
              </a:rPr>
              <a:t>All materials checked by Dr Scott Wildman, Dr Cleopatra Branch, Jerome Durodie and Andrew Lea, Medway School of Pharmacy, Anson Building, Central Avenue, Chatham Maritime, Chatham, Kent. ME4 4TB.</a:t>
            </a:r>
          </a:p>
          <a:p>
            <a:pPr>
              <a:spcAft>
                <a:spcPts val="653"/>
              </a:spcAft>
            </a:pPr>
            <a:r>
              <a:rPr lang="en-GB" sz="900" dirty="0">
                <a:latin typeface="Arial" panose="020B0604020202020204" pitchFamily="34" charset="0"/>
                <a:cs typeface="Arial" panose="020B0604020202020204" pitchFamily="34" charset="0"/>
              </a:rPr>
              <a:t>This leaflet has been produced in conjunction with sigma Mathematics Support Centre </a:t>
            </a:r>
          </a:p>
        </p:txBody>
      </p:sp>
      <p:pic>
        <p:nvPicPr>
          <p:cNvPr id="20" name="Picture 17" descr="http://www.coventry.ac.uk/Global/03%20Study%20section%20assets/Student%20support/academic%20support/Sigma%20Network%20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1915" y="5430338"/>
            <a:ext cx="1255824" cy="50023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Image result for creative commons licens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2620" y="5563677"/>
            <a:ext cx="954867" cy="341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4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06" y="1745937"/>
            <a:ext cx="3554697" cy="938712"/>
          </a:xfrm>
          <a:prstGeom prst="rect">
            <a:avLst/>
          </a:prstGeom>
          <a:noFill/>
        </p:spPr>
        <p:txBody>
          <a:bodyPr wrap="square" lIns="91428" tIns="45714" rIns="91428" bIns="45714" rtlCol="0">
            <a:spAutoFit/>
          </a:bodyPr>
          <a:lstStyle/>
          <a:p>
            <a:r>
              <a:rPr lang="en-GB" sz="1000" b="1" dirty="0">
                <a:latin typeface="Arial" panose="020B0604020202020204" pitchFamily="34" charset="0"/>
                <a:cs typeface="Arial" panose="020B0604020202020204" pitchFamily="34" charset="0"/>
              </a:rPr>
              <a:t>Example 2</a:t>
            </a:r>
          </a:p>
          <a:p>
            <a:endParaRPr lang="en-GB" sz="1000" b="1" dirty="0">
              <a:latin typeface="Arial" panose="020B0604020202020204" pitchFamily="34" charset="0"/>
              <a:cs typeface="Arial" panose="020B0604020202020204" pitchFamily="34" charset="0"/>
            </a:endParaRPr>
          </a:p>
          <a:p>
            <a:pPr lvl="0"/>
            <a:r>
              <a:rPr lang="en-GB" sz="1000" dirty="0">
                <a:solidFill>
                  <a:prstClr val="black"/>
                </a:solidFill>
                <a:latin typeface="Arial" panose="020B0604020202020204" pitchFamily="34" charset="0"/>
                <a:ea typeface="SimSun" pitchFamily="2" charset="-122"/>
                <a:cs typeface="Arial" panose="020B0604020202020204" pitchFamily="34" charset="0"/>
              </a:rPr>
              <a:t>How much concentrated peppermint water should you use to produce 1.2L of double-strength peppermint water?</a:t>
            </a:r>
          </a:p>
          <a:p>
            <a:pPr>
              <a:spcBef>
                <a:spcPts val="600"/>
              </a:spcBef>
            </a:pPr>
            <a:r>
              <a:rPr lang="en-GB" sz="1000" b="1" dirty="0">
                <a:latin typeface="Arial" panose="020B0604020202020204" pitchFamily="34" charset="0"/>
                <a:cs typeface="Arial" panose="020B0604020202020204" pitchFamily="34" charset="0"/>
              </a:rPr>
              <a:t>Method</a:t>
            </a:r>
          </a:p>
        </p:txBody>
      </p:sp>
      <p:sp>
        <p:nvSpPr>
          <p:cNvPr id="3" name="TextBox 2"/>
          <p:cNvSpPr txBox="1"/>
          <p:nvPr/>
        </p:nvSpPr>
        <p:spPr>
          <a:xfrm>
            <a:off x="3552196" y="5735"/>
            <a:ext cx="3563029" cy="5016752"/>
          </a:xfrm>
          <a:prstGeom prst="rect">
            <a:avLst/>
          </a:prstGeom>
          <a:solidFill>
            <a:schemeClr val="bg1"/>
          </a:solidFill>
        </p:spPr>
        <p:txBody>
          <a:bodyPr wrap="square" lIns="91428" tIns="45714" rIns="91428" bIns="45714" rtlCol="0">
            <a:spAutoFit/>
          </a:bodyPr>
          <a:lstStyle/>
          <a:p>
            <a:pPr>
              <a:spcAft>
                <a:spcPts val="600"/>
              </a:spcAft>
            </a:pPr>
            <a:r>
              <a:rPr lang="en-GB" sz="1000" b="1" dirty="0">
                <a:latin typeface="Arial" panose="020B0604020202020204" pitchFamily="34" charset="0"/>
                <a:cs typeface="Arial" panose="020B0604020202020204" pitchFamily="34" charset="0"/>
              </a:rPr>
              <a:t>Q1</a:t>
            </a:r>
          </a:p>
          <a:p>
            <a:pPr>
              <a:spcAft>
                <a:spcPts val="600"/>
              </a:spcAft>
            </a:pPr>
            <a:r>
              <a:rPr lang="en-GB" sz="1000" dirty="0">
                <a:latin typeface="Arial" panose="020B0604020202020204" pitchFamily="34" charset="0"/>
                <a:cs typeface="Arial" panose="020B0604020202020204" pitchFamily="34" charset="0"/>
              </a:rPr>
              <a:t>How much concentrated rose water is required to make 500mL of double-strength rosewater?</a:t>
            </a:r>
          </a:p>
          <a:p>
            <a:pPr>
              <a:spcAft>
                <a:spcPts val="600"/>
              </a:spcAft>
            </a:pPr>
            <a:r>
              <a:rPr lang="en-GB" sz="1000" b="1" dirty="0">
                <a:latin typeface="Arial" panose="020B0604020202020204" pitchFamily="34" charset="0"/>
                <a:cs typeface="Arial" panose="020B0604020202020204" pitchFamily="34" charset="0"/>
              </a:rPr>
              <a:t>Q2</a:t>
            </a:r>
          </a:p>
          <a:p>
            <a:pPr>
              <a:spcAft>
                <a:spcPts val="600"/>
              </a:spcAft>
            </a:pPr>
            <a:r>
              <a:rPr lang="en-GB" sz="1000" dirty="0">
                <a:latin typeface="Arial" panose="020B0604020202020204" pitchFamily="34" charset="0"/>
                <a:cs typeface="Arial" panose="020B0604020202020204" pitchFamily="34" charset="0"/>
              </a:rPr>
              <a:t>How much concentrated chloroform water is required to make 2.4L of single-strength chloroform water?</a:t>
            </a:r>
          </a:p>
          <a:p>
            <a:pPr>
              <a:spcAft>
                <a:spcPts val="600"/>
              </a:spcAft>
            </a:pPr>
            <a:r>
              <a:rPr lang="en-GB" sz="1000" b="1" dirty="0">
                <a:latin typeface="Arial" panose="020B0604020202020204" pitchFamily="34" charset="0"/>
                <a:cs typeface="Arial" panose="020B0604020202020204" pitchFamily="34" charset="0"/>
              </a:rPr>
              <a:t>Q3</a:t>
            </a:r>
          </a:p>
          <a:p>
            <a:pPr>
              <a:spcAft>
                <a:spcPts val="600"/>
              </a:spcAft>
            </a:pPr>
            <a:r>
              <a:rPr lang="en-GB" sz="1000" dirty="0">
                <a:latin typeface="Arial" panose="020B0604020202020204" pitchFamily="34" charset="0"/>
                <a:cs typeface="Arial" panose="020B0604020202020204" pitchFamily="34" charset="0"/>
              </a:rPr>
              <a:t>How much water needs to be added to 45mL of concentrated peppermint water to produce double-strength peppermint water?</a:t>
            </a:r>
          </a:p>
          <a:p>
            <a:pPr>
              <a:spcAft>
                <a:spcPts val="600"/>
              </a:spcAft>
            </a:pPr>
            <a:r>
              <a:rPr lang="en-GB" sz="1000" b="1" dirty="0">
                <a:latin typeface="Arial" panose="020B0604020202020204" pitchFamily="34" charset="0"/>
                <a:cs typeface="Arial" panose="020B0604020202020204" pitchFamily="34" charset="0"/>
              </a:rPr>
              <a:t>Q4</a:t>
            </a:r>
          </a:p>
          <a:p>
            <a:pPr>
              <a:spcAft>
                <a:spcPts val="600"/>
              </a:spcAft>
            </a:pPr>
            <a:r>
              <a:rPr lang="en-GB" sz="1000" dirty="0">
                <a:latin typeface="Arial" panose="020B0604020202020204" pitchFamily="34" charset="0"/>
                <a:cs typeface="Arial" panose="020B0604020202020204" pitchFamily="34" charset="0"/>
              </a:rPr>
              <a:t>A formula calls for 1.25L of single-strength rose water and 75mL of double-strength peppermint water. You only have double-strength rose water and concentrated peppermint water. How much of each should you use?</a:t>
            </a:r>
          </a:p>
          <a:p>
            <a:pPr>
              <a:spcAft>
                <a:spcPts val="600"/>
              </a:spcAft>
            </a:pPr>
            <a:r>
              <a:rPr lang="en-GB" sz="1000" b="1" dirty="0">
                <a:latin typeface="Arial" panose="020B0604020202020204" pitchFamily="34" charset="0"/>
                <a:cs typeface="Arial" panose="020B0604020202020204" pitchFamily="34" charset="0"/>
              </a:rPr>
              <a:t>Q5</a:t>
            </a:r>
          </a:p>
          <a:p>
            <a:pPr>
              <a:spcAft>
                <a:spcPts val="600"/>
              </a:spcAft>
            </a:pPr>
            <a:r>
              <a:rPr lang="en-GB" sz="1000" dirty="0">
                <a:latin typeface="Arial" panose="020B0604020202020204" pitchFamily="34" charset="0"/>
                <a:cs typeface="Arial" panose="020B0604020202020204" pitchFamily="34" charset="0"/>
              </a:rPr>
              <a:t>A formula calls for 120mL of double strength rose water and 150mL of single strength peppermint water. You only have concentrated rose water and concentrated peppermint water. How much of each should you use?</a:t>
            </a: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Answers</a:t>
            </a: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Q1</a:t>
            </a:r>
            <a:r>
              <a:rPr lang="en-GB" sz="1000" dirty="0">
                <a:latin typeface="Arial" panose="020B0604020202020204" pitchFamily="34" charset="0"/>
                <a:cs typeface="Arial" panose="020B0604020202020204" pitchFamily="34" charset="0"/>
              </a:rPr>
              <a:t> = 25mL. </a:t>
            </a:r>
            <a:r>
              <a:rPr lang="en-GB" sz="1000" b="1" dirty="0">
                <a:latin typeface="Arial" panose="020B0604020202020204" pitchFamily="34" charset="0"/>
                <a:cs typeface="Arial" panose="020B0604020202020204" pitchFamily="34" charset="0"/>
              </a:rPr>
              <a:t>Q2</a:t>
            </a:r>
            <a:r>
              <a:rPr lang="en-GB" sz="1000" dirty="0">
                <a:latin typeface="Arial" panose="020B0604020202020204" pitchFamily="34" charset="0"/>
                <a:cs typeface="Arial" panose="020B0604020202020204" pitchFamily="34" charset="0"/>
              </a:rPr>
              <a:t> = 60mL. </a:t>
            </a:r>
            <a:r>
              <a:rPr lang="en-GB" sz="1000" b="1" dirty="0">
                <a:latin typeface="Arial" panose="020B0604020202020204" pitchFamily="34" charset="0"/>
                <a:cs typeface="Arial" panose="020B0604020202020204" pitchFamily="34" charset="0"/>
              </a:rPr>
              <a:t>Q3</a:t>
            </a:r>
            <a:r>
              <a:rPr lang="en-GB" sz="1000" dirty="0">
                <a:latin typeface="Arial" panose="020B0604020202020204" pitchFamily="34" charset="0"/>
                <a:cs typeface="Arial" panose="020B0604020202020204" pitchFamily="34" charset="0"/>
              </a:rPr>
              <a:t> = 855mL. </a:t>
            </a:r>
            <a:r>
              <a:rPr lang="en-GB" sz="1000" b="1" dirty="0">
                <a:latin typeface="Arial" panose="020B0604020202020204" pitchFamily="34" charset="0"/>
                <a:cs typeface="Arial" panose="020B0604020202020204" pitchFamily="34" charset="0"/>
              </a:rPr>
              <a:t>Q4</a:t>
            </a:r>
            <a:r>
              <a:rPr lang="en-GB" sz="1000" dirty="0">
                <a:latin typeface="Arial" panose="020B0604020202020204" pitchFamily="34" charset="0"/>
                <a:cs typeface="Arial" panose="020B0604020202020204" pitchFamily="34" charset="0"/>
              </a:rPr>
              <a:t> = 625mL double-strength rose water &amp; 3.75mL concentrated peppermint water. </a:t>
            </a:r>
            <a:r>
              <a:rPr lang="en-GB" sz="1000" b="1" dirty="0">
                <a:latin typeface="Arial" panose="020B0604020202020204" pitchFamily="34" charset="0"/>
                <a:cs typeface="Arial" panose="020B0604020202020204" pitchFamily="34" charset="0"/>
              </a:rPr>
              <a:t>Q5</a:t>
            </a:r>
            <a:r>
              <a:rPr lang="en-GB" sz="1000" dirty="0">
                <a:latin typeface="Arial" panose="020B0604020202020204" pitchFamily="34" charset="0"/>
                <a:cs typeface="Arial" panose="020B0604020202020204" pitchFamily="34" charset="0"/>
              </a:rPr>
              <a:t> = 6mL concentrated rose water &amp; 3.75mL concentrated peppermint water.</a:t>
            </a:r>
            <a:endParaRPr lang="en-GB" sz="1000" b="1" dirty="0">
              <a:latin typeface="Arial" panose="020B0604020202020204" pitchFamily="34" charset="0"/>
              <a:cs typeface="Arial" panose="020B0604020202020204" pitchFamily="34" charset="0"/>
            </a:endParaRPr>
          </a:p>
        </p:txBody>
      </p:sp>
      <p:sp>
        <p:nvSpPr>
          <p:cNvPr id="4" name="Rectangle 3"/>
          <p:cNvSpPr/>
          <p:nvPr/>
        </p:nvSpPr>
        <p:spPr>
          <a:xfrm>
            <a:off x="81252" y="879674"/>
            <a:ext cx="3373541" cy="861768"/>
          </a:xfrm>
          <a:prstGeom prst="rect">
            <a:avLst/>
          </a:prstGeom>
          <a:noFill/>
          <a:ln>
            <a:solidFill>
              <a:srgbClr val="194F77"/>
            </a:solidFill>
          </a:ln>
        </p:spPr>
        <p:txBody>
          <a:bodyPr wrap="square" lIns="91428" tIns="45714" rIns="91428" bIns="45714">
            <a:spAutoFit/>
          </a:bodyPr>
          <a:lstStyle/>
          <a:p>
            <a:pPr lvl="0"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Step 1: </a:t>
            </a:r>
            <a:r>
              <a:rPr lang="en-GB" sz="1000" dirty="0">
                <a:latin typeface="Arial" panose="020B0604020202020204" pitchFamily="34" charset="0"/>
                <a:ea typeface="SimSun" pitchFamily="2" charset="-122"/>
                <a:cs typeface="Arial" panose="020B0604020202020204" pitchFamily="34" charset="0"/>
              </a:rPr>
              <a:t>Concentrated water is 40X stronger than single strength, so use 1/40 of the amount</a:t>
            </a: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5" name="TextBox 4"/>
              <p:cNvSpPr txBox="1"/>
              <p:nvPr/>
            </p:nvSpPr>
            <p:spPr>
              <a:xfrm>
                <a:off x="1133680" y="1262674"/>
                <a:ext cx="1328621" cy="381445"/>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f>
                        <m:fPr>
                          <m:ctrlPr>
                            <a:rPr lang="en-GB" sz="1000" i="1">
                              <a:latin typeface="Cambria Math" panose="02040503050406030204" pitchFamily="18" charset="0"/>
                              <a:ea typeface="Cambria Math"/>
                            </a:rPr>
                          </m:ctrlPr>
                        </m:fPr>
                        <m:num>
                          <m:r>
                            <a:rPr lang="en-GB" sz="1000" i="1">
                              <a:latin typeface="Cambria Math"/>
                              <a:ea typeface="Cambria Math"/>
                            </a:rPr>
                            <m:t>1</m:t>
                          </m:r>
                        </m:num>
                        <m:den>
                          <m:r>
                            <a:rPr lang="en-GB" sz="1000" i="1">
                              <a:latin typeface="Cambria Math"/>
                              <a:ea typeface="Cambria Math"/>
                            </a:rPr>
                            <m:t>40</m:t>
                          </m:r>
                        </m:den>
                      </m:f>
                      <m:r>
                        <a:rPr lang="en-GB" sz="1000" i="1">
                          <a:latin typeface="Cambria Math"/>
                          <a:ea typeface="Cambria Math"/>
                        </a:rPr>
                        <m:t>×320</m:t>
                      </m:r>
                      <m:r>
                        <a:rPr lang="en-GB" sz="1000" i="1">
                          <a:latin typeface="Cambria Math"/>
                          <a:ea typeface="Cambria Math"/>
                        </a:rPr>
                        <m:t>𝑚𝐿</m:t>
                      </m:r>
                      <m:r>
                        <a:rPr lang="en-GB" sz="1000">
                          <a:latin typeface="Cambria Math"/>
                          <a:ea typeface="Cambria Math"/>
                        </a:rPr>
                        <m:t>=</m:t>
                      </m:r>
                      <m:r>
                        <a:rPr lang="en-GB" sz="1000" b="1">
                          <a:latin typeface="Cambria Math"/>
                          <a:ea typeface="Cambria Math"/>
                        </a:rPr>
                        <m:t>𝟖</m:t>
                      </m:r>
                      <m:r>
                        <a:rPr lang="en-GB" sz="1000" b="1" i="1">
                          <a:latin typeface="Cambria Math"/>
                          <a:ea typeface="Cambria Math"/>
                        </a:rPr>
                        <m:t>𝒎𝑳</m:t>
                      </m:r>
                    </m:oMath>
                  </m:oMathPara>
                </a14:m>
                <a:endParaRPr lang="en-GB" sz="1000" b="1" i="1" dirty="0"/>
              </a:p>
            </p:txBody>
          </p:sp>
        </mc:Choice>
        <mc:Fallback xmlns="">
          <p:sp>
            <p:nvSpPr>
              <p:cNvPr id="5" name="TextBox 4"/>
              <p:cNvSpPr txBox="1">
                <a:spLocks noRot="1" noChangeAspect="1" noMove="1" noResize="1" noEditPoints="1" noAdjustHandles="1" noChangeArrowheads="1" noChangeShapeType="1" noTextEdit="1"/>
              </p:cNvSpPr>
              <p:nvPr/>
            </p:nvSpPr>
            <p:spPr>
              <a:xfrm>
                <a:off x="1133680" y="1262674"/>
                <a:ext cx="1328621" cy="381445"/>
              </a:xfrm>
              <a:prstGeom prst="rect">
                <a:avLst/>
              </a:prstGeom>
              <a:blipFill rotWithShape="1">
                <a:blip r:embed="rId2"/>
                <a:stretch>
                  <a:fillRect/>
                </a:stretch>
              </a:blipFill>
            </p:spPr>
            <p:txBody>
              <a:bodyPr/>
              <a:lstStyle/>
              <a:p>
                <a:r>
                  <a:rPr lang="en-GB">
                    <a:noFill/>
                  </a:rPr>
                  <a:t> </a:t>
                </a:r>
              </a:p>
            </p:txBody>
          </p:sp>
        </mc:Fallback>
      </mc:AlternateContent>
      <p:sp>
        <p:nvSpPr>
          <p:cNvPr id="6" name="TextBox 5"/>
          <p:cNvSpPr txBox="1"/>
          <p:nvPr/>
        </p:nvSpPr>
        <p:spPr>
          <a:xfrm>
            <a:off x="2258012" y="1255287"/>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p:sp>
        <p:nvSpPr>
          <p:cNvPr id="7" name="Rectangle 6"/>
          <p:cNvSpPr/>
          <p:nvPr/>
        </p:nvSpPr>
        <p:spPr>
          <a:xfrm>
            <a:off x="-3404" y="7813"/>
            <a:ext cx="3545594" cy="873955"/>
          </a:xfrm>
          <a:prstGeom prst="rect">
            <a:avLst/>
          </a:prstGeom>
        </p:spPr>
        <p:txBody>
          <a:bodyPr wrap="square" lIns="91428" tIns="45714" rIns="91428" bIns="45714">
            <a:spAutoFit/>
          </a:bodyPr>
          <a:lstStyle/>
          <a:p>
            <a:pPr>
              <a:spcAft>
                <a:spcPts val="600"/>
              </a:spcAft>
            </a:pPr>
            <a:r>
              <a:rPr lang="en-GB" sz="1000" b="1" dirty="0">
                <a:solidFill>
                  <a:prstClr val="black"/>
                </a:solidFill>
                <a:latin typeface="Arial" panose="020B0604020202020204" pitchFamily="34" charset="0"/>
                <a:ea typeface="SimSun" pitchFamily="2" charset="-122"/>
                <a:cs typeface="Arial" panose="020B0604020202020204" pitchFamily="34" charset="0"/>
              </a:rPr>
              <a:t>Example 1</a:t>
            </a:r>
          </a:p>
          <a:p>
            <a:pPr>
              <a:spcAft>
                <a:spcPts val="600"/>
              </a:spcAft>
            </a:pPr>
            <a:r>
              <a:rPr lang="en-GB" sz="1000" dirty="0">
                <a:solidFill>
                  <a:prstClr val="black"/>
                </a:solidFill>
                <a:latin typeface="Arial" panose="020B0604020202020204" pitchFamily="34" charset="0"/>
                <a:ea typeface="SimSun" pitchFamily="2" charset="-122"/>
                <a:cs typeface="Arial" panose="020B0604020202020204" pitchFamily="34" charset="0"/>
              </a:rPr>
              <a:t>How much concentrated rose water should you use to produce 320mL of single-strength rose water?</a:t>
            </a:r>
          </a:p>
          <a:p>
            <a:pPr>
              <a:spcAft>
                <a:spcPts val="600"/>
              </a:spcAft>
            </a:pPr>
            <a:r>
              <a:rPr lang="en-GB" sz="1000" b="1" dirty="0">
                <a:latin typeface="Arial" panose="020B0604020202020204" pitchFamily="34" charset="0"/>
                <a:cs typeface="Arial" panose="020B0604020202020204" pitchFamily="34" charset="0"/>
              </a:rPr>
              <a:t>Method</a:t>
            </a:r>
            <a:endParaRPr lang="en-GB" sz="1000" dirty="0">
              <a:solidFill>
                <a:prstClr val="black"/>
              </a:solidFill>
              <a:latin typeface="Arial" panose="020B0604020202020204" pitchFamily="34" charset="0"/>
              <a:ea typeface="SimSun" pitchFamily="2" charset="-122"/>
              <a:cs typeface="Arial" panose="020B0604020202020204" pitchFamily="34" charset="0"/>
            </a:endParaRPr>
          </a:p>
        </p:txBody>
      </p:sp>
      <p:sp>
        <p:nvSpPr>
          <p:cNvPr id="8" name="Rectangle 7"/>
          <p:cNvSpPr/>
          <p:nvPr/>
        </p:nvSpPr>
        <p:spPr>
          <a:xfrm>
            <a:off x="82037" y="2688384"/>
            <a:ext cx="3372755" cy="861768"/>
          </a:xfrm>
          <a:prstGeom prst="rect">
            <a:avLst/>
          </a:prstGeom>
          <a:noFill/>
          <a:ln>
            <a:solidFill>
              <a:srgbClr val="194F77"/>
            </a:solidFill>
          </a:ln>
        </p:spPr>
        <p:txBody>
          <a:bodyPr wrap="square" lIns="91428" tIns="45714" rIns="91428" bIns="45714">
            <a:spAutoFit/>
          </a:bodyPr>
          <a:lstStyle/>
          <a:p>
            <a:pPr lvl="0"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Step 1: </a:t>
            </a:r>
            <a:r>
              <a:rPr lang="en-GB" sz="1000" dirty="0">
                <a:latin typeface="Arial" panose="020B0604020202020204" pitchFamily="34" charset="0"/>
                <a:ea typeface="SimSun" pitchFamily="2" charset="-122"/>
                <a:cs typeface="Arial" panose="020B0604020202020204" pitchFamily="34" charset="0"/>
              </a:rPr>
              <a:t>Concentrated water is 20X stronger than double strength, so use 1/20 of the amount</a:t>
            </a: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9" name="TextBox 8"/>
              <p:cNvSpPr txBox="1"/>
              <p:nvPr/>
            </p:nvSpPr>
            <p:spPr>
              <a:xfrm>
                <a:off x="1057339" y="3081887"/>
                <a:ext cx="1476097" cy="381445"/>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f>
                        <m:fPr>
                          <m:ctrlPr>
                            <a:rPr lang="en-GB" sz="1000" i="1">
                              <a:latin typeface="Cambria Math" panose="02040503050406030204" pitchFamily="18" charset="0"/>
                              <a:ea typeface="Cambria Math"/>
                            </a:rPr>
                          </m:ctrlPr>
                        </m:fPr>
                        <m:num>
                          <m:r>
                            <a:rPr lang="en-GB" sz="1000" i="1">
                              <a:latin typeface="Cambria Math"/>
                              <a:ea typeface="Cambria Math"/>
                            </a:rPr>
                            <m:t>1</m:t>
                          </m:r>
                        </m:num>
                        <m:den>
                          <m:r>
                            <a:rPr lang="en-GB" sz="1000" i="1">
                              <a:latin typeface="Cambria Math"/>
                              <a:ea typeface="Cambria Math"/>
                            </a:rPr>
                            <m:t>20</m:t>
                          </m:r>
                        </m:den>
                      </m:f>
                      <m:r>
                        <a:rPr lang="en-GB" sz="1000" i="1">
                          <a:latin typeface="Cambria Math"/>
                          <a:ea typeface="Cambria Math"/>
                        </a:rPr>
                        <m:t>×1200</m:t>
                      </m:r>
                      <m:r>
                        <a:rPr lang="en-GB" sz="1000" i="1">
                          <a:latin typeface="Cambria Math"/>
                          <a:ea typeface="Cambria Math"/>
                        </a:rPr>
                        <m:t>𝑚𝐿</m:t>
                      </m:r>
                      <m:r>
                        <a:rPr lang="en-GB" sz="1000">
                          <a:latin typeface="Cambria Math"/>
                          <a:ea typeface="Cambria Math"/>
                        </a:rPr>
                        <m:t>=</m:t>
                      </m:r>
                      <m:r>
                        <a:rPr lang="en-GB" sz="1000" b="1">
                          <a:latin typeface="Cambria Math"/>
                          <a:ea typeface="Cambria Math"/>
                        </a:rPr>
                        <m:t>𝟔𝟎</m:t>
                      </m:r>
                      <m:r>
                        <a:rPr lang="en-GB" sz="1000" b="1" i="1">
                          <a:latin typeface="Cambria Math"/>
                          <a:ea typeface="Cambria Math"/>
                        </a:rPr>
                        <m:t>𝒎𝑳</m:t>
                      </m:r>
                    </m:oMath>
                  </m:oMathPara>
                </a14:m>
                <a:endParaRPr lang="en-GB" sz="1000" b="1" i="1" dirty="0"/>
              </a:p>
            </p:txBody>
          </p:sp>
        </mc:Choice>
        <mc:Fallback xmlns="">
          <p:sp>
            <p:nvSpPr>
              <p:cNvPr id="9" name="TextBox 8"/>
              <p:cNvSpPr txBox="1">
                <a:spLocks noRot="1" noChangeAspect="1" noMove="1" noResize="1" noEditPoints="1" noAdjustHandles="1" noChangeArrowheads="1" noChangeShapeType="1" noTextEdit="1"/>
              </p:cNvSpPr>
              <p:nvPr/>
            </p:nvSpPr>
            <p:spPr>
              <a:xfrm>
                <a:off x="1057339" y="3081887"/>
                <a:ext cx="1476097" cy="381445"/>
              </a:xfrm>
              <a:prstGeom prst="rect">
                <a:avLst/>
              </a:prstGeom>
              <a:blipFill rotWithShape="1">
                <a:blip r:embed="rId3"/>
                <a:stretch>
                  <a:fillRect/>
                </a:stretch>
              </a:blipFill>
            </p:spPr>
            <p:txBody>
              <a:bodyPr/>
              <a:lstStyle/>
              <a:p>
                <a:r>
                  <a:rPr lang="en-GB">
                    <a:noFill/>
                  </a:rPr>
                  <a:t> </a:t>
                </a:r>
              </a:p>
            </p:txBody>
          </p:sp>
        </mc:Fallback>
      </mc:AlternateContent>
      <p:sp>
        <p:nvSpPr>
          <p:cNvPr id="10" name="TextBox 9"/>
          <p:cNvSpPr txBox="1"/>
          <p:nvPr/>
        </p:nvSpPr>
        <p:spPr>
          <a:xfrm>
            <a:off x="2328186" y="3079621"/>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p:sp>
        <p:nvSpPr>
          <p:cNvPr id="11" name="Rectangle 10"/>
          <p:cNvSpPr/>
          <p:nvPr/>
        </p:nvSpPr>
        <p:spPr>
          <a:xfrm>
            <a:off x="-2619" y="3553902"/>
            <a:ext cx="3555090" cy="1026658"/>
          </a:xfrm>
          <a:prstGeom prst="rect">
            <a:avLst/>
          </a:prstGeom>
        </p:spPr>
        <p:txBody>
          <a:bodyPr wrap="square" lIns="91428" tIns="45714" rIns="91428" bIns="45714">
            <a:spAutoFit/>
          </a:bodyPr>
          <a:lstStyle/>
          <a:p>
            <a:pPr>
              <a:spcAft>
                <a:spcPts val="600"/>
              </a:spcAft>
            </a:pPr>
            <a:r>
              <a:rPr lang="en-GB" sz="1000" b="1" dirty="0">
                <a:solidFill>
                  <a:prstClr val="black"/>
                </a:solidFill>
                <a:latin typeface="Arial" panose="020B0604020202020204" pitchFamily="34" charset="0"/>
                <a:ea typeface="SimSun" pitchFamily="2" charset="-122"/>
                <a:cs typeface="Arial" panose="020B0604020202020204" pitchFamily="34" charset="0"/>
              </a:rPr>
              <a:t>Example 3</a:t>
            </a:r>
          </a:p>
          <a:p>
            <a:pPr>
              <a:spcAft>
                <a:spcPts val="600"/>
              </a:spcAft>
            </a:pPr>
            <a:r>
              <a:rPr lang="en-GB" sz="1000" dirty="0">
                <a:solidFill>
                  <a:prstClr val="black"/>
                </a:solidFill>
                <a:latin typeface="Arial" panose="020B0604020202020204" pitchFamily="34" charset="0"/>
                <a:ea typeface="SimSun" pitchFamily="2" charset="-122"/>
                <a:cs typeface="Arial" panose="020B0604020202020204" pitchFamily="34" charset="0"/>
              </a:rPr>
              <a:t>How much water should you add to 12mL of concentrated chloroform water to produce single-strength chloroform water?</a:t>
            </a:r>
          </a:p>
          <a:p>
            <a:pPr>
              <a:spcAft>
                <a:spcPts val="600"/>
              </a:spcAft>
            </a:pPr>
            <a:r>
              <a:rPr lang="en-GB" sz="1000" b="1" dirty="0">
                <a:latin typeface="Arial" panose="020B0604020202020204" pitchFamily="34" charset="0"/>
                <a:cs typeface="Arial" panose="020B0604020202020204" pitchFamily="34" charset="0"/>
              </a:rPr>
              <a:t>Method</a:t>
            </a:r>
            <a:endParaRPr lang="en-GB" sz="1000" dirty="0">
              <a:solidFill>
                <a:prstClr val="black"/>
              </a:solidFill>
              <a:latin typeface="Arial" panose="020B0604020202020204" pitchFamily="34" charset="0"/>
              <a:ea typeface="SimSun" pitchFamily="2" charset="-122"/>
              <a:cs typeface="Arial" panose="020B0604020202020204" pitchFamily="34" charset="0"/>
            </a:endParaRPr>
          </a:p>
        </p:txBody>
      </p:sp>
      <p:sp>
        <p:nvSpPr>
          <p:cNvPr id="12" name="Rectangle 11"/>
          <p:cNvSpPr/>
          <p:nvPr/>
        </p:nvSpPr>
        <p:spPr>
          <a:xfrm>
            <a:off x="82824" y="4586876"/>
            <a:ext cx="3371969" cy="861768"/>
          </a:xfrm>
          <a:prstGeom prst="rect">
            <a:avLst/>
          </a:prstGeom>
          <a:noFill/>
          <a:ln>
            <a:solidFill>
              <a:srgbClr val="194F77"/>
            </a:solidFill>
          </a:ln>
        </p:spPr>
        <p:txBody>
          <a:bodyPr wrap="square" lIns="91428" tIns="45714" rIns="91428" bIns="45714">
            <a:spAutoFit/>
          </a:bodyPr>
          <a:lstStyle/>
          <a:p>
            <a:pPr lvl="0"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Step 1: </a:t>
            </a:r>
            <a:r>
              <a:rPr lang="en-GB" sz="1000" dirty="0">
                <a:latin typeface="Arial" panose="020B0604020202020204" pitchFamily="34" charset="0"/>
                <a:ea typeface="SimSun" pitchFamily="2" charset="-122"/>
                <a:cs typeface="Arial" panose="020B0604020202020204" pitchFamily="34" charset="0"/>
              </a:rPr>
              <a:t>Single-strength is 1 part concentrated water to 39 parts water, so add 39 parts</a:t>
            </a: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3" name="TextBox 12"/>
              <p:cNvSpPr txBox="1"/>
              <p:nvPr/>
            </p:nvSpPr>
            <p:spPr>
              <a:xfrm>
                <a:off x="1088976" y="5006505"/>
                <a:ext cx="1411976" cy="246215"/>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a:latin typeface="Cambria Math"/>
                          <a:ea typeface="Cambria Math"/>
                        </a:rPr>
                        <m:t>39</m:t>
                      </m:r>
                      <m:r>
                        <a:rPr lang="en-GB" sz="1000" i="1">
                          <a:latin typeface="Cambria Math"/>
                          <a:ea typeface="Cambria Math"/>
                        </a:rPr>
                        <m:t>×12</m:t>
                      </m:r>
                      <m:r>
                        <a:rPr lang="en-GB" sz="1000" i="1">
                          <a:latin typeface="Cambria Math"/>
                          <a:ea typeface="Cambria Math"/>
                        </a:rPr>
                        <m:t>𝑚𝐿</m:t>
                      </m:r>
                      <m:r>
                        <a:rPr lang="en-GB" sz="1000">
                          <a:latin typeface="Cambria Math"/>
                          <a:ea typeface="Cambria Math"/>
                        </a:rPr>
                        <m:t>=</m:t>
                      </m:r>
                      <m:r>
                        <a:rPr lang="en-GB" sz="1000" b="1">
                          <a:latin typeface="Cambria Math"/>
                          <a:ea typeface="Cambria Math"/>
                        </a:rPr>
                        <m:t>𝟒𝟔𝟖</m:t>
                      </m:r>
                      <m:r>
                        <a:rPr lang="en-GB" sz="1000" b="1" i="1">
                          <a:latin typeface="Cambria Math"/>
                          <a:ea typeface="Cambria Math"/>
                        </a:rPr>
                        <m:t>𝒎𝑳</m:t>
                      </m:r>
                    </m:oMath>
                  </m:oMathPara>
                </a14:m>
                <a:endParaRPr lang="en-GB" sz="1000" b="1" i="1" dirty="0"/>
              </a:p>
            </p:txBody>
          </p:sp>
        </mc:Choice>
        <mc:Fallback xmlns="">
          <p:sp>
            <p:nvSpPr>
              <p:cNvPr id="13" name="TextBox 12"/>
              <p:cNvSpPr txBox="1">
                <a:spLocks noRot="1" noChangeAspect="1" noMove="1" noResize="1" noEditPoints="1" noAdjustHandles="1" noChangeArrowheads="1" noChangeShapeType="1" noTextEdit="1"/>
              </p:cNvSpPr>
              <p:nvPr/>
            </p:nvSpPr>
            <p:spPr>
              <a:xfrm>
                <a:off x="1088976" y="5006505"/>
                <a:ext cx="1411976" cy="246215"/>
              </a:xfrm>
              <a:prstGeom prst="rect">
                <a:avLst/>
              </a:prstGeom>
              <a:blipFill rotWithShape="1">
                <a:blip r:embed="rId4"/>
                <a:stretch>
                  <a:fillRect/>
                </a:stretch>
              </a:blipFill>
            </p:spPr>
            <p:txBody>
              <a:bodyPr/>
              <a:lstStyle/>
              <a:p>
                <a:r>
                  <a:rPr lang="en-GB">
                    <a:noFill/>
                  </a:rPr>
                  <a:t> </a:t>
                </a:r>
              </a:p>
            </p:txBody>
          </p:sp>
        </mc:Fallback>
      </mc:AlternateContent>
      <p:sp>
        <p:nvSpPr>
          <p:cNvPr id="14" name="TextBox 13"/>
          <p:cNvSpPr txBox="1"/>
          <p:nvPr/>
        </p:nvSpPr>
        <p:spPr>
          <a:xfrm>
            <a:off x="2289742" y="4925860"/>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p:sp>
        <p:nvSpPr>
          <p:cNvPr id="15" name="Rectangle 14"/>
          <p:cNvSpPr/>
          <p:nvPr/>
        </p:nvSpPr>
        <p:spPr>
          <a:xfrm>
            <a:off x="-4195" y="5454953"/>
            <a:ext cx="3551525" cy="873955"/>
          </a:xfrm>
          <a:prstGeom prst="rect">
            <a:avLst/>
          </a:prstGeom>
        </p:spPr>
        <p:txBody>
          <a:bodyPr wrap="square" lIns="91428" tIns="45714" rIns="91428" bIns="45714">
            <a:spAutoFit/>
          </a:bodyPr>
          <a:lstStyle/>
          <a:p>
            <a:pPr>
              <a:spcAft>
                <a:spcPts val="600"/>
              </a:spcAft>
            </a:pPr>
            <a:r>
              <a:rPr lang="en-GB" sz="1000" b="1" dirty="0">
                <a:solidFill>
                  <a:prstClr val="black"/>
                </a:solidFill>
                <a:latin typeface="Arial" panose="020B0604020202020204" pitchFamily="34" charset="0"/>
                <a:ea typeface="SimSun" pitchFamily="2" charset="-122"/>
                <a:cs typeface="Arial" panose="020B0604020202020204" pitchFamily="34" charset="0"/>
              </a:rPr>
              <a:t>Example 4</a:t>
            </a:r>
          </a:p>
          <a:p>
            <a:pPr>
              <a:spcAft>
                <a:spcPts val="600"/>
              </a:spcAft>
            </a:pPr>
            <a:r>
              <a:rPr lang="en-GB" sz="1000" dirty="0">
                <a:solidFill>
                  <a:prstClr val="black"/>
                </a:solidFill>
                <a:latin typeface="Arial" panose="020B0604020202020204" pitchFamily="34" charset="0"/>
                <a:ea typeface="SimSun" pitchFamily="2" charset="-122"/>
                <a:cs typeface="Arial" panose="020B0604020202020204" pitchFamily="34" charset="0"/>
              </a:rPr>
              <a:t>How much water should you add to 64mL of concentrated rose water to produce double-strength rose water?</a:t>
            </a:r>
          </a:p>
          <a:p>
            <a:pPr>
              <a:spcAft>
                <a:spcPts val="600"/>
              </a:spcAft>
            </a:pPr>
            <a:r>
              <a:rPr lang="en-GB" sz="1000" b="1" dirty="0">
                <a:latin typeface="Arial" panose="020B0604020202020204" pitchFamily="34" charset="0"/>
                <a:cs typeface="Arial" panose="020B0604020202020204" pitchFamily="34" charset="0"/>
              </a:rPr>
              <a:t>Method</a:t>
            </a:r>
            <a:endParaRPr lang="en-GB" sz="1000" dirty="0">
              <a:solidFill>
                <a:prstClr val="black"/>
              </a:solidFill>
              <a:latin typeface="Arial" panose="020B0604020202020204" pitchFamily="34" charset="0"/>
              <a:ea typeface="SimSun" pitchFamily="2" charset="-122"/>
              <a:cs typeface="Arial" panose="020B0604020202020204" pitchFamily="34" charset="0"/>
            </a:endParaRPr>
          </a:p>
        </p:txBody>
      </p:sp>
      <p:sp>
        <p:nvSpPr>
          <p:cNvPr id="16" name="Rectangle 15"/>
          <p:cNvSpPr/>
          <p:nvPr/>
        </p:nvSpPr>
        <p:spPr>
          <a:xfrm>
            <a:off x="81247" y="6330402"/>
            <a:ext cx="3373545" cy="861768"/>
          </a:xfrm>
          <a:prstGeom prst="rect">
            <a:avLst/>
          </a:prstGeom>
          <a:noFill/>
          <a:ln>
            <a:solidFill>
              <a:srgbClr val="194F77"/>
            </a:solidFill>
          </a:ln>
        </p:spPr>
        <p:txBody>
          <a:bodyPr wrap="square" lIns="91428" tIns="45714" rIns="91428" bIns="45714">
            <a:spAutoFit/>
          </a:bodyPr>
          <a:lstStyle/>
          <a:p>
            <a:pPr lvl="0" fontAlgn="base">
              <a:spcBef>
                <a:spcPct val="0"/>
              </a:spcBef>
              <a:spcAft>
                <a:spcPct val="0"/>
              </a:spcAft>
            </a:pPr>
            <a:r>
              <a:rPr lang="en-GB" sz="1000" b="1" dirty="0">
                <a:latin typeface="Arial" panose="020B0604020202020204" pitchFamily="34" charset="0"/>
                <a:ea typeface="SimSun" pitchFamily="2" charset="-122"/>
                <a:cs typeface="Arial" panose="020B0604020202020204" pitchFamily="34" charset="0"/>
              </a:rPr>
              <a:t>Step 1: </a:t>
            </a:r>
            <a:r>
              <a:rPr lang="en-GB" sz="1000" dirty="0">
                <a:latin typeface="Arial" panose="020B0604020202020204" pitchFamily="34" charset="0"/>
                <a:ea typeface="SimSun" pitchFamily="2" charset="-122"/>
                <a:cs typeface="Arial" panose="020B0604020202020204" pitchFamily="34" charset="0"/>
              </a:rPr>
              <a:t>Double-strength is 1 part concentrated water to 19 parts water, so add 19 parts</a:t>
            </a: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anose="020B0604020202020204" pitchFamily="34" charset="0"/>
              <a:ea typeface="SimSun" pitchFamily="2" charset="-122"/>
              <a:cs typeface="Arial" panose="020B0604020202020204" pitchFamily="34" charset="0"/>
            </a:endParaRPr>
          </a:p>
          <a:p>
            <a:pPr lvl="0" fontAlgn="base">
              <a:spcBef>
                <a:spcPct val="0"/>
              </a:spcBef>
              <a:spcAft>
                <a:spcPct val="0"/>
              </a:spcAft>
            </a:pPr>
            <a:endParaRPr lang="en-GB" sz="1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7" name="TextBox 16"/>
              <p:cNvSpPr txBox="1"/>
              <p:nvPr/>
            </p:nvSpPr>
            <p:spPr>
              <a:xfrm>
                <a:off x="1046270" y="6739528"/>
                <a:ext cx="1488920" cy="246215"/>
              </a:xfrm>
              <a:prstGeom prst="rect">
                <a:avLst/>
              </a:prstGeom>
              <a:noFill/>
            </p:spPr>
            <p:txBody>
              <a:bodyPr wrap="none" lIns="91428" tIns="45714" rIns="91428" bIns="45714" rtlCol="0">
                <a:spAutoFit/>
              </a:bodyPr>
              <a:lstStyle/>
              <a:p>
                <a:pPr/>
                <a14:m>
                  <m:oMathPara xmlns:m="http://schemas.openxmlformats.org/officeDocument/2006/math">
                    <m:oMathParaPr>
                      <m:jc m:val="center"/>
                    </m:oMathParaPr>
                    <m:oMath xmlns:m="http://schemas.openxmlformats.org/officeDocument/2006/math">
                      <m:r>
                        <a:rPr lang="en-GB" sz="1000">
                          <a:latin typeface="Cambria Math"/>
                          <a:ea typeface="Cambria Math"/>
                        </a:rPr>
                        <m:t>19</m:t>
                      </m:r>
                      <m:r>
                        <a:rPr lang="en-GB" sz="1000" i="1">
                          <a:latin typeface="Cambria Math"/>
                          <a:ea typeface="Cambria Math"/>
                        </a:rPr>
                        <m:t>×64</m:t>
                      </m:r>
                      <m:r>
                        <a:rPr lang="en-GB" sz="1000" i="1">
                          <a:latin typeface="Cambria Math"/>
                          <a:ea typeface="Cambria Math"/>
                        </a:rPr>
                        <m:t>𝑚𝐿</m:t>
                      </m:r>
                      <m:r>
                        <a:rPr lang="en-GB" sz="1000">
                          <a:latin typeface="Cambria Math"/>
                          <a:ea typeface="Cambria Math"/>
                        </a:rPr>
                        <m:t>=</m:t>
                      </m:r>
                      <m:r>
                        <a:rPr lang="en-GB" sz="1000" b="1">
                          <a:latin typeface="Cambria Math"/>
                          <a:ea typeface="Cambria Math"/>
                        </a:rPr>
                        <m:t>𝟏𝟐𝟏𝟔</m:t>
                      </m:r>
                      <m:r>
                        <a:rPr lang="en-GB" sz="1000" b="1" i="1">
                          <a:latin typeface="Cambria Math"/>
                          <a:ea typeface="Cambria Math"/>
                        </a:rPr>
                        <m:t>𝒎𝑳</m:t>
                      </m:r>
                    </m:oMath>
                  </m:oMathPara>
                </a14:m>
                <a:endParaRPr lang="en-GB" sz="1000" b="1" i="1" dirty="0"/>
              </a:p>
            </p:txBody>
          </p:sp>
        </mc:Choice>
        <mc:Fallback xmlns="">
          <p:sp>
            <p:nvSpPr>
              <p:cNvPr id="17" name="TextBox 16"/>
              <p:cNvSpPr txBox="1">
                <a:spLocks noRot="1" noChangeAspect="1" noMove="1" noResize="1" noEditPoints="1" noAdjustHandles="1" noChangeArrowheads="1" noChangeShapeType="1" noTextEdit="1"/>
              </p:cNvSpPr>
              <p:nvPr/>
            </p:nvSpPr>
            <p:spPr>
              <a:xfrm>
                <a:off x="1046270" y="6739528"/>
                <a:ext cx="1488920" cy="246215"/>
              </a:xfrm>
              <a:prstGeom prst="rect">
                <a:avLst/>
              </a:prstGeom>
              <a:blipFill rotWithShape="1">
                <a:blip r:embed="rId5"/>
                <a:stretch>
                  <a:fillRect/>
                </a:stretch>
              </a:blipFill>
            </p:spPr>
            <p:txBody>
              <a:bodyPr/>
              <a:lstStyle/>
              <a:p>
                <a:r>
                  <a:rPr lang="en-GB">
                    <a:noFill/>
                  </a:rPr>
                  <a:t> </a:t>
                </a:r>
              </a:p>
            </p:txBody>
          </p:sp>
        </mc:Fallback>
      </mc:AlternateContent>
      <p:sp>
        <p:nvSpPr>
          <p:cNvPr id="18" name="TextBox 17"/>
          <p:cNvSpPr txBox="1"/>
          <p:nvPr/>
        </p:nvSpPr>
        <p:spPr>
          <a:xfrm>
            <a:off x="2327356" y="6658883"/>
            <a:ext cx="396250" cy="415492"/>
          </a:xfrm>
          <a:prstGeom prst="rect">
            <a:avLst/>
          </a:prstGeom>
          <a:noFill/>
        </p:spPr>
        <p:txBody>
          <a:bodyPr wrap="none" lIns="91428" tIns="45714" rIns="91428" bIns="45714" rtlCol="0">
            <a:spAutoFit/>
          </a:bodyPr>
          <a:lstStyle/>
          <a:p>
            <a:r>
              <a:rPr lang="en-GB" dirty="0">
                <a:solidFill>
                  <a:srgbClr val="FF0000"/>
                </a:solidFill>
                <a:sym typeface="Wingdings"/>
              </a:rPr>
              <a:t></a:t>
            </a:r>
            <a:endParaRPr lang="en-GB" dirty="0">
              <a:solidFill>
                <a:srgbClr val="FF0000"/>
              </a:solidFill>
            </a:endParaRPr>
          </a:p>
        </p:txBody>
      </p:sp>
    </p:spTree>
    <p:extLst>
      <p:ext uri="{BB962C8B-B14F-4D97-AF65-F5344CB8AC3E}">
        <p14:creationId xmlns:p14="http://schemas.microsoft.com/office/powerpoint/2010/main" val="38314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662</Words>
  <Application>Microsoft Office PowerPoint</Application>
  <PresentationFormat>Custom</PresentationFormat>
  <Paragraphs>91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Cambria Math</vt:lpstr>
      <vt:lpstr>Century Schoolbook</vt:lpstr>
      <vt:lpstr>Times New Roman</vt:lpstr>
      <vt:lpstr>Office Theme</vt:lpstr>
      <vt:lpstr>PowerPoint Presentation</vt:lpstr>
      <vt:lpstr>PowerPoint Presentation</vt:lpstr>
    </vt:vector>
  </TitlesOfParts>
  <Company>University of Kent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mc396</dc:creator>
  <cp:lastModifiedBy>Tracey Ashmore</cp:lastModifiedBy>
  <cp:revision>18</cp:revision>
  <cp:lastPrinted>2015-05-21T08:56:25Z</cp:lastPrinted>
  <dcterms:created xsi:type="dcterms:W3CDTF">2015-05-21T08:36:44Z</dcterms:created>
  <dcterms:modified xsi:type="dcterms:W3CDTF">2022-09-13T14:34:01Z</dcterms:modified>
</cp:coreProperties>
</file>