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5" r:id="rId2"/>
    <p:sldId id="272" r:id="rId3"/>
    <p:sldId id="301" r:id="rId4"/>
    <p:sldId id="302" r:id="rId5"/>
    <p:sldId id="300" r:id="rId6"/>
    <p:sldId id="303" r:id="rId7"/>
    <p:sldId id="304" r:id="rId8"/>
    <p:sldId id="271" r:id="rId9"/>
    <p:sldId id="27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021"/>
    <a:srgbClr val="969696"/>
    <a:srgbClr val="4472C4"/>
    <a:srgbClr val="FFFDD0"/>
    <a:srgbClr val="777777"/>
    <a:srgbClr val="CC00FF"/>
    <a:srgbClr val="B45A00"/>
    <a:srgbClr val="FFFDDD"/>
    <a:srgbClr val="5C2E00"/>
    <a:srgbClr val="3E1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9189" autoAdjust="0"/>
  </p:normalViewPr>
  <p:slideViewPr>
    <p:cSldViewPr snapToGrid="0">
      <p:cViewPr varScale="1">
        <p:scale>
          <a:sx n="102" d="100"/>
          <a:sy n="102" d="100"/>
        </p:scale>
        <p:origin x="18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4E31F-DEE9-41A4-B5F9-5CDB68AC85F1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D73FA-CBC3-4E8E-AB7E-D17E626C4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655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467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794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30g tube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516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30g tube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202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30g tube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194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30g tube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5505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515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76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254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395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330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750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58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46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405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097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840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073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614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keyboard&#10;&#10;Description automatically generated">
            <a:extLst>
              <a:ext uri="{FF2B5EF4-FFF2-40B4-BE49-F238E27FC236}">
                <a16:creationId xmlns:a16="http://schemas.microsoft.com/office/drawing/2014/main" id="{81108153-77C8-489F-9451-EC6BA91B228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119"/>
          <a:stretch/>
        </p:blipFill>
        <p:spPr>
          <a:xfrm>
            <a:off x="0" y="2947647"/>
            <a:ext cx="9144000" cy="3906005"/>
          </a:xfrm>
          <a:prstGeom prst="rect">
            <a:avLst/>
          </a:prstGeom>
        </p:spPr>
      </p:pic>
      <p:pic>
        <p:nvPicPr>
          <p:cNvPr id="79" name="Picture 78" descr="A picture containing drawing&#10;&#10;Description automatically generated">
            <a:extLst>
              <a:ext uri="{FF2B5EF4-FFF2-40B4-BE49-F238E27FC236}">
                <a16:creationId xmlns:a16="http://schemas.microsoft.com/office/drawing/2014/main" id="{3B86DCAB-2CE8-43C1-92C2-74136878DB54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598" y="1"/>
            <a:ext cx="3582147" cy="108000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23CC9316-F753-44C5-9CC7-A664C2FDC279}"/>
              </a:ext>
            </a:extLst>
          </p:cNvPr>
          <p:cNvSpPr txBox="1"/>
          <p:nvPr/>
        </p:nvSpPr>
        <p:spPr>
          <a:xfrm>
            <a:off x="226717" y="1183909"/>
            <a:ext cx="8722233" cy="1938992"/>
          </a:xfrm>
          <a:prstGeom prst="rect">
            <a:avLst/>
          </a:prstGeom>
          <a:solidFill>
            <a:srgbClr val="FFFDDD"/>
          </a:solidFill>
          <a:ln w="19050">
            <a:solidFill>
              <a:srgbClr val="00388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>
                <a:latin typeface="Calibri" panose="020F0502020204030204" pitchFamily="34" charset="0"/>
                <a:cs typeface="Calibri" panose="020F0502020204030204" pitchFamily="34" charset="0"/>
              </a:rPr>
              <a:t>Units and prefixes:</a:t>
            </a:r>
          </a:p>
          <a:p>
            <a:pPr algn="ctr"/>
            <a:r>
              <a:rPr lang="en-GB" sz="6000" b="1" dirty="0">
                <a:latin typeface="Calibri" panose="020F0502020204030204" pitchFamily="34" charset="0"/>
                <a:cs typeface="Calibri" panose="020F0502020204030204" pitchFamily="34" charset="0"/>
              </a:rPr>
              <a:t>mass and volume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1655A4C-D83C-4230-9EF0-33609FACD9B9}"/>
              </a:ext>
            </a:extLst>
          </p:cNvPr>
          <p:cNvSpPr/>
          <p:nvPr/>
        </p:nvSpPr>
        <p:spPr>
          <a:xfrm>
            <a:off x="4194928" y="6346141"/>
            <a:ext cx="4883084" cy="41293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457200" rtl="0" eaLnBrk="1" fontAlgn="ctr" latinLnBrk="0" hangingPunct="1">
              <a:lnSpc>
                <a:spcPts val="2500"/>
              </a:lnSpc>
              <a:spcBef>
                <a:spcPct val="35000"/>
              </a:spcBef>
              <a:spcAft>
                <a:spcPts val="0"/>
              </a:spcAft>
              <a:buClr>
                <a:srgbClr val="44546A"/>
              </a:buClr>
              <a:buSzPct val="175000"/>
              <a:buFontTx/>
              <a:buNone/>
              <a:tabLst/>
              <a:defRPr/>
            </a:pPr>
            <a:r>
              <a:rPr kumimoji="0" lang="en-US" sz="2000" b="0" i="0" u="none" strike="noStrike" kern="1200" cap="none" spc="-100" normalizeH="0" baseline="0" noProof="0" dirty="0">
                <a:ln>
                  <a:noFill/>
                </a:ln>
                <a:solidFill>
                  <a:srgbClr val="00388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www.kent.ac.uk/student-learning-advisory-service</a:t>
            </a:r>
          </a:p>
        </p:txBody>
      </p:sp>
    </p:spTree>
    <p:extLst>
      <p:ext uri="{BB962C8B-B14F-4D97-AF65-F5344CB8AC3E}">
        <p14:creationId xmlns:p14="http://schemas.microsoft.com/office/powerpoint/2010/main" val="184762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84581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Mass and volume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999" y="1393801"/>
            <a:ext cx="8327719" cy="52200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GB" sz="3200" dirty="0"/>
              <a:t>Introduction</a:t>
            </a:r>
          </a:p>
          <a:p>
            <a:pPr marL="357188" indent="-357188">
              <a:lnSpc>
                <a:spcPct val="100000"/>
              </a:lnSpc>
              <a:spcBef>
                <a:spcPts val="2400"/>
              </a:spcBef>
            </a:pPr>
            <a:r>
              <a:rPr lang="en-GB" dirty="0"/>
              <a:t>Units of measure</a:t>
            </a:r>
          </a:p>
          <a:p>
            <a:pPr marL="357188" indent="-357188">
              <a:lnSpc>
                <a:spcPct val="100000"/>
              </a:lnSpc>
              <a:spcBef>
                <a:spcPts val="2400"/>
              </a:spcBef>
            </a:pPr>
            <a:r>
              <a:rPr lang="en-GB" dirty="0"/>
              <a:t>SI prefixes</a:t>
            </a:r>
          </a:p>
          <a:p>
            <a:pPr marL="357188" indent="-357188">
              <a:lnSpc>
                <a:spcPct val="100000"/>
              </a:lnSpc>
              <a:spcBef>
                <a:spcPts val="2400"/>
              </a:spcBef>
            </a:pPr>
            <a:r>
              <a:rPr lang="en-GB" dirty="0"/>
              <a:t>Relationship between mass/weight and volume</a:t>
            </a:r>
          </a:p>
          <a:p>
            <a:pPr marL="357188" indent="-357188">
              <a:lnSpc>
                <a:spcPct val="100000"/>
              </a:lnSpc>
              <a:spcBef>
                <a:spcPts val="2400"/>
              </a:spcBef>
            </a:pPr>
            <a:r>
              <a:rPr lang="en-GB" dirty="0"/>
              <a:t>Bio/chem/pharm students</a:t>
            </a:r>
          </a:p>
        </p:txBody>
      </p:sp>
    </p:spTree>
    <p:extLst>
      <p:ext uri="{BB962C8B-B14F-4D97-AF65-F5344CB8AC3E}">
        <p14:creationId xmlns:p14="http://schemas.microsoft.com/office/powerpoint/2010/main" val="2734461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900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Units of measure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B6222A49-C9FB-45B8-BC58-DCABF2AE886A}"/>
              </a:ext>
            </a:extLst>
          </p:cNvPr>
          <p:cNvGraphicFramePr>
            <a:graphicFrameLocks noGrp="1"/>
          </p:cNvGraphicFramePr>
          <p:nvPr/>
        </p:nvGraphicFramePr>
        <p:xfrm>
          <a:off x="544749" y="1425827"/>
          <a:ext cx="8054503" cy="2771394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2247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3004">
                  <a:extLst>
                    <a:ext uri="{9D8B030D-6E8A-4147-A177-3AD203B41FA5}">
                      <a16:colId xmlns:a16="http://schemas.microsoft.com/office/drawing/2014/main" val="1750434314"/>
                    </a:ext>
                  </a:extLst>
                </a:gridCol>
                <a:gridCol w="1410511">
                  <a:extLst>
                    <a:ext uri="{9D8B030D-6E8A-4147-A177-3AD203B41FA5}">
                      <a16:colId xmlns:a16="http://schemas.microsoft.com/office/drawing/2014/main" val="4257533117"/>
                    </a:ext>
                  </a:extLst>
                </a:gridCol>
                <a:gridCol w="2003899">
                  <a:extLst>
                    <a:ext uri="{9D8B030D-6E8A-4147-A177-3AD203B41FA5}">
                      <a16:colId xmlns:a16="http://schemas.microsoft.com/office/drawing/2014/main" val="3980742745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Mass</a:t>
                      </a:r>
                      <a:endParaRPr lang="en-GB" sz="2800" b="1" dirty="0">
                        <a:effectLst/>
                        <a:latin typeface="+mn-lt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800" b="1" dirty="0">
                        <a:effectLst/>
                        <a:latin typeface="+mn-lt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1" marR="68581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800" b="1" dirty="0">
                        <a:effectLst/>
                        <a:latin typeface="+mn-lt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800" b="1" dirty="0">
                        <a:effectLst/>
                        <a:latin typeface="+mn-lt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kilogram</a:t>
                      </a:r>
                      <a:endParaRPr lang="en-GB" sz="2800" b="0" dirty="0">
                        <a:effectLst/>
                        <a:latin typeface="+mn-lt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1000g</a:t>
                      </a:r>
                      <a:endParaRPr lang="en-GB" sz="2800" b="0" dirty="0">
                        <a:effectLst/>
                        <a:latin typeface="+mn-lt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dirty="0">
                          <a:effectLst/>
                          <a:latin typeface="+mn-lt"/>
                          <a:ea typeface="SimSun"/>
                          <a:cs typeface="Arial" panose="020B0604020202020204" pitchFamily="34" charset="0"/>
                        </a:rPr>
                        <a:t>kg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dirty="0">
                          <a:effectLst/>
                          <a:latin typeface="+mn-lt"/>
                          <a:ea typeface="SimSun"/>
                          <a:cs typeface="Arial" panose="020B0604020202020204" pitchFamily="34" charset="0"/>
                        </a:rPr>
                        <a:t>SI unit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260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>
                          <a:effectLst/>
                          <a:latin typeface="+mn-lt"/>
                          <a:ea typeface="SimSun"/>
                          <a:cs typeface="Arial" panose="020B0604020202020204" pitchFamily="34" charset="0"/>
                        </a:rPr>
                        <a:t>Length</a:t>
                      </a:r>
                    </a:p>
                  </a:txBody>
                  <a:tcPr marL="68581" marR="68581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800" b="1" dirty="0">
                        <a:effectLst/>
                        <a:latin typeface="+mn-lt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800" b="1" dirty="0">
                        <a:effectLst/>
                        <a:latin typeface="+mn-lt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dirty="0">
                          <a:effectLst/>
                          <a:latin typeface="+mn-lt"/>
                          <a:ea typeface="SimSun"/>
                          <a:cs typeface="Arial" panose="020B0604020202020204" pitchFamily="34" charset="0"/>
                        </a:rPr>
                        <a:t>metre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dirty="0">
                          <a:effectLst/>
                          <a:latin typeface="+mn-lt"/>
                          <a:ea typeface="SimSun"/>
                          <a:cs typeface="Arial" panose="020B0604020202020204" pitchFamily="34" charset="0"/>
                        </a:rPr>
                        <a:t>1000mm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dirty="0">
                          <a:effectLst/>
                          <a:latin typeface="+mn-lt"/>
                          <a:ea typeface="SimSun"/>
                          <a:cs typeface="Arial" panose="020B0604020202020204" pitchFamily="34" charset="0"/>
                        </a:rPr>
                        <a:t>m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dirty="0">
                          <a:effectLst/>
                          <a:latin typeface="+mn-lt"/>
                          <a:ea typeface="SimSun"/>
                          <a:cs typeface="Arial" panose="020B0604020202020204" pitchFamily="34" charset="0"/>
                        </a:rPr>
                        <a:t>SI unit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5260">
                <a:tc gridSpan="4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Volume</a:t>
                      </a:r>
                    </a:p>
                  </a:txBody>
                  <a:tcPr marL="68581" marR="68581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dirty="0">
                          <a:effectLst/>
                          <a:latin typeface="+mn-lt"/>
                          <a:ea typeface="SimSun"/>
                          <a:cs typeface="Arial" panose="020B0604020202020204" pitchFamily="34" charset="0"/>
                        </a:rPr>
                        <a:t>litre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dirty="0">
                          <a:effectLst/>
                          <a:latin typeface="+mn-lt"/>
                          <a:ea typeface="SimSun"/>
                          <a:cs typeface="Arial" panose="020B0604020202020204" pitchFamily="34" charset="0"/>
                        </a:rPr>
                        <a:t>1000mL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dirty="0">
                          <a:effectLst/>
                          <a:latin typeface="+mn-lt"/>
                          <a:ea typeface="SimSun"/>
                          <a:cs typeface="Arial" panose="020B0604020202020204" pitchFamily="34" charset="0"/>
                        </a:rPr>
                        <a:t>L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dirty="0">
                          <a:effectLst/>
                          <a:latin typeface="+mn-lt"/>
                          <a:ea typeface="SimSun"/>
                          <a:cs typeface="Arial" panose="020B0604020202020204" pitchFamily="34" charset="0"/>
                        </a:rPr>
                        <a:t>non-SI unit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8094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900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Prefixes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9366787-0102-4941-953B-9ADC313A61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649726"/>
              </p:ext>
            </p:extLst>
          </p:nvPr>
        </p:nvGraphicFramePr>
        <p:xfrm>
          <a:off x="545687" y="1270925"/>
          <a:ext cx="8064000" cy="508088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497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8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61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8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i="1" dirty="0">
                          <a:solidFill>
                            <a:srgbClr val="FF9021"/>
                          </a:solidFill>
                          <a:effectLst/>
                        </a:rPr>
                        <a:t>mega (M)</a:t>
                      </a:r>
                      <a:endParaRPr lang="en-GB" sz="2800" b="0" i="1" dirty="0">
                        <a:solidFill>
                          <a:srgbClr val="FF9021"/>
                        </a:solidFill>
                        <a:effectLst/>
                        <a:latin typeface="+mn-lt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i="1" dirty="0">
                          <a:solidFill>
                            <a:srgbClr val="FF9021"/>
                          </a:solidFill>
                          <a:effectLst/>
                        </a:rPr>
                        <a:t>1,000,000</a:t>
                      </a:r>
                      <a:endParaRPr lang="en-GB" sz="2800" b="0" i="1" dirty="0">
                        <a:solidFill>
                          <a:srgbClr val="FF9021"/>
                        </a:solidFill>
                        <a:effectLst/>
                        <a:latin typeface="+mn-lt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i="1" dirty="0">
                          <a:solidFill>
                            <a:srgbClr val="FF9021"/>
                          </a:solidFill>
                          <a:effectLst/>
                        </a:rPr>
                        <a:t>10</a:t>
                      </a:r>
                      <a:r>
                        <a:rPr lang="en-GB" sz="2800" b="0" i="1" baseline="30000" dirty="0">
                          <a:solidFill>
                            <a:srgbClr val="FF9021"/>
                          </a:solidFill>
                          <a:effectLst/>
                        </a:rPr>
                        <a:t>6</a:t>
                      </a:r>
                      <a:endParaRPr lang="en-GB" sz="2800" b="0" i="1" dirty="0">
                        <a:solidFill>
                          <a:srgbClr val="FF9021"/>
                        </a:solidFill>
                        <a:effectLst/>
                        <a:latin typeface="+mn-lt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1" marR="6858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dirty="0">
                          <a:effectLst/>
                        </a:rPr>
                        <a:t>kilo (k)</a:t>
                      </a:r>
                      <a:endParaRPr lang="en-GB" sz="2800" b="0" dirty="0">
                        <a:effectLst/>
                        <a:latin typeface="+mn-lt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dirty="0">
                          <a:effectLst/>
                        </a:rPr>
                        <a:t>1,000</a:t>
                      </a:r>
                      <a:endParaRPr lang="en-GB" sz="2800" b="0" dirty="0">
                        <a:effectLst/>
                        <a:latin typeface="+mn-lt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dirty="0">
                          <a:effectLst/>
                        </a:rPr>
                        <a:t>10</a:t>
                      </a:r>
                      <a:r>
                        <a:rPr lang="en-GB" sz="2800" b="0" baseline="30000" dirty="0">
                          <a:effectLst/>
                        </a:rPr>
                        <a:t>3</a:t>
                      </a:r>
                      <a:endParaRPr lang="en-GB" sz="2800" b="0" dirty="0">
                        <a:effectLst/>
                        <a:latin typeface="+mn-lt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1" marR="6858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i="1" dirty="0" err="1">
                          <a:solidFill>
                            <a:srgbClr val="FF9021"/>
                          </a:solidFill>
                          <a:effectLst/>
                        </a:rPr>
                        <a:t>hecto</a:t>
                      </a:r>
                      <a:r>
                        <a:rPr lang="en-GB" sz="2800" b="0" i="1" dirty="0">
                          <a:solidFill>
                            <a:srgbClr val="FF9021"/>
                          </a:solidFill>
                          <a:effectLst/>
                        </a:rPr>
                        <a:t> (h)</a:t>
                      </a:r>
                      <a:endParaRPr lang="en-GB" sz="2800" b="0" i="1" dirty="0">
                        <a:solidFill>
                          <a:srgbClr val="FF9021"/>
                        </a:solidFill>
                        <a:effectLst/>
                        <a:latin typeface="+mn-lt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i="1" dirty="0">
                          <a:solidFill>
                            <a:srgbClr val="FF9021"/>
                          </a:solidFill>
                          <a:effectLst/>
                        </a:rPr>
                        <a:t>100</a:t>
                      </a:r>
                      <a:endParaRPr lang="en-GB" sz="2800" b="0" i="1" dirty="0">
                        <a:solidFill>
                          <a:srgbClr val="FF9021"/>
                        </a:solidFill>
                        <a:effectLst/>
                        <a:latin typeface="+mn-lt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i="1" dirty="0">
                          <a:solidFill>
                            <a:srgbClr val="FF9021"/>
                          </a:solidFill>
                          <a:effectLst/>
                        </a:rPr>
                        <a:t>10</a:t>
                      </a:r>
                      <a:r>
                        <a:rPr lang="en-GB" sz="2800" b="0" i="1" baseline="30000" dirty="0">
                          <a:solidFill>
                            <a:srgbClr val="FF9021"/>
                          </a:solidFill>
                          <a:effectLst/>
                        </a:rPr>
                        <a:t>2</a:t>
                      </a:r>
                      <a:endParaRPr lang="en-GB" sz="2800" b="0" i="1" dirty="0">
                        <a:solidFill>
                          <a:srgbClr val="FF9021"/>
                        </a:solidFill>
                        <a:effectLst/>
                        <a:latin typeface="+mn-lt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1" marR="6858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i="1" dirty="0" err="1">
                          <a:solidFill>
                            <a:srgbClr val="FF9021"/>
                          </a:solidFill>
                          <a:effectLst/>
                        </a:rPr>
                        <a:t>deca</a:t>
                      </a:r>
                      <a:r>
                        <a:rPr lang="en-GB" sz="2800" b="0" i="1" dirty="0">
                          <a:solidFill>
                            <a:srgbClr val="FF9021"/>
                          </a:solidFill>
                          <a:effectLst/>
                        </a:rPr>
                        <a:t> (da)</a:t>
                      </a:r>
                      <a:endParaRPr lang="en-GB" sz="2800" b="0" i="1" dirty="0">
                        <a:solidFill>
                          <a:srgbClr val="FF9021"/>
                        </a:solidFill>
                        <a:effectLst/>
                        <a:latin typeface="+mn-lt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i="1" dirty="0">
                          <a:solidFill>
                            <a:srgbClr val="FF9021"/>
                          </a:solidFill>
                          <a:effectLst/>
                        </a:rPr>
                        <a:t>10</a:t>
                      </a:r>
                      <a:endParaRPr lang="en-GB" sz="2800" b="0" i="1" dirty="0">
                        <a:solidFill>
                          <a:srgbClr val="FF9021"/>
                        </a:solidFill>
                        <a:effectLst/>
                        <a:latin typeface="+mn-lt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i="1" dirty="0">
                          <a:solidFill>
                            <a:srgbClr val="FF9021"/>
                          </a:solidFill>
                          <a:effectLst/>
                        </a:rPr>
                        <a:t>10</a:t>
                      </a:r>
                      <a:r>
                        <a:rPr lang="en-GB" sz="2800" b="0" i="1" baseline="30000" dirty="0">
                          <a:solidFill>
                            <a:srgbClr val="FF9021"/>
                          </a:solidFill>
                          <a:effectLst/>
                        </a:rPr>
                        <a:t>1</a:t>
                      </a:r>
                      <a:endParaRPr lang="en-GB" sz="2800" b="0" i="1" dirty="0">
                        <a:solidFill>
                          <a:srgbClr val="FF9021"/>
                        </a:solidFill>
                        <a:effectLst/>
                        <a:latin typeface="+mn-lt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1" marR="6858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8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dirty="0">
                          <a:effectLst/>
                        </a:rPr>
                        <a:t>base unit</a:t>
                      </a:r>
                      <a:endParaRPr lang="en-GB" sz="2800" b="0" dirty="0">
                        <a:effectLst/>
                        <a:latin typeface="+mn-lt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dirty="0">
                          <a:effectLst/>
                        </a:rPr>
                        <a:t>1</a:t>
                      </a:r>
                      <a:endParaRPr lang="en-GB" sz="2800" b="0" dirty="0">
                        <a:effectLst/>
                        <a:latin typeface="+mn-lt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>
                          <a:effectLst/>
                        </a:rPr>
                        <a:t>10</a:t>
                      </a:r>
                      <a:r>
                        <a:rPr lang="en-GB" sz="2800" b="0" baseline="30000">
                          <a:effectLst/>
                        </a:rPr>
                        <a:t>0</a:t>
                      </a:r>
                      <a:endParaRPr lang="en-GB" sz="2800" b="0">
                        <a:effectLst/>
                        <a:latin typeface="+mn-lt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1" marR="68581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8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i="1" dirty="0" err="1">
                          <a:solidFill>
                            <a:srgbClr val="FF9021"/>
                          </a:solidFill>
                          <a:effectLst/>
                        </a:rPr>
                        <a:t>deci</a:t>
                      </a:r>
                      <a:r>
                        <a:rPr lang="en-GB" sz="2800" b="0" i="1" dirty="0">
                          <a:solidFill>
                            <a:srgbClr val="FF9021"/>
                          </a:solidFill>
                          <a:effectLst/>
                        </a:rPr>
                        <a:t> (d)</a:t>
                      </a:r>
                      <a:endParaRPr lang="en-GB" sz="2800" b="0" i="1" dirty="0">
                        <a:solidFill>
                          <a:srgbClr val="FF9021"/>
                        </a:solidFill>
                        <a:effectLst/>
                        <a:latin typeface="+mn-lt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i="1" dirty="0">
                          <a:solidFill>
                            <a:srgbClr val="FF9021"/>
                          </a:solidFill>
                          <a:effectLst/>
                        </a:rPr>
                        <a:t>0.1</a:t>
                      </a:r>
                      <a:endParaRPr lang="en-GB" sz="2800" b="0" i="1" dirty="0">
                        <a:solidFill>
                          <a:srgbClr val="FF9021"/>
                        </a:solidFill>
                        <a:effectLst/>
                        <a:latin typeface="+mn-lt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i="1" dirty="0">
                          <a:solidFill>
                            <a:srgbClr val="FF9021"/>
                          </a:solidFill>
                          <a:effectLst/>
                        </a:rPr>
                        <a:t>10</a:t>
                      </a:r>
                      <a:r>
                        <a:rPr lang="en-GB" sz="2800" b="0" i="1" baseline="30000" dirty="0">
                          <a:solidFill>
                            <a:srgbClr val="FF9021"/>
                          </a:solidFill>
                          <a:effectLst/>
                        </a:rPr>
                        <a:t>-1</a:t>
                      </a:r>
                      <a:endParaRPr lang="en-GB" sz="2800" b="0" i="1" dirty="0">
                        <a:solidFill>
                          <a:srgbClr val="FF9021"/>
                        </a:solidFill>
                        <a:effectLst/>
                        <a:latin typeface="+mn-lt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1" marR="68581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8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i="1" dirty="0" err="1">
                          <a:solidFill>
                            <a:srgbClr val="FF9021"/>
                          </a:solidFill>
                          <a:effectLst/>
                        </a:rPr>
                        <a:t>centi</a:t>
                      </a:r>
                      <a:r>
                        <a:rPr lang="en-GB" sz="2800" b="0" i="1" dirty="0">
                          <a:solidFill>
                            <a:srgbClr val="FF9021"/>
                          </a:solidFill>
                          <a:effectLst/>
                        </a:rPr>
                        <a:t> (c)</a:t>
                      </a:r>
                      <a:endParaRPr lang="en-GB" sz="2800" b="0" i="1" dirty="0">
                        <a:solidFill>
                          <a:srgbClr val="FF9021"/>
                        </a:solidFill>
                        <a:effectLst/>
                        <a:latin typeface="+mn-lt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i="1" dirty="0">
                          <a:solidFill>
                            <a:srgbClr val="FF9021"/>
                          </a:solidFill>
                          <a:effectLst/>
                        </a:rPr>
                        <a:t>0.01</a:t>
                      </a:r>
                      <a:endParaRPr lang="en-GB" sz="2800" b="0" i="1" dirty="0">
                        <a:solidFill>
                          <a:srgbClr val="FF9021"/>
                        </a:solidFill>
                        <a:effectLst/>
                        <a:latin typeface="+mn-lt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i="1" dirty="0">
                          <a:solidFill>
                            <a:srgbClr val="FF9021"/>
                          </a:solidFill>
                          <a:effectLst/>
                        </a:rPr>
                        <a:t>10</a:t>
                      </a:r>
                      <a:r>
                        <a:rPr lang="en-GB" sz="2800" b="0" i="1" baseline="30000" dirty="0">
                          <a:solidFill>
                            <a:srgbClr val="FF9021"/>
                          </a:solidFill>
                          <a:effectLst/>
                        </a:rPr>
                        <a:t>-2</a:t>
                      </a:r>
                      <a:endParaRPr lang="en-GB" sz="2800" b="0" i="1" dirty="0">
                        <a:solidFill>
                          <a:srgbClr val="FF9021"/>
                        </a:solidFill>
                        <a:effectLst/>
                        <a:latin typeface="+mn-lt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1" marR="68581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8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dirty="0">
                          <a:effectLst/>
                        </a:rPr>
                        <a:t>milli (m)</a:t>
                      </a:r>
                      <a:endParaRPr lang="en-GB" sz="2800" b="0" dirty="0">
                        <a:effectLst/>
                        <a:latin typeface="+mn-lt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dirty="0">
                          <a:effectLst/>
                        </a:rPr>
                        <a:t>0.001</a:t>
                      </a:r>
                      <a:endParaRPr lang="en-GB" sz="2800" b="0" dirty="0">
                        <a:effectLst/>
                        <a:latin typeface="+mn-lt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dirty="0">
                          <a:effectLst/>
                        </a:rPr>
                        <a:t>10</a:t>
                      </a:r>
                      <a:r>
                        <a:rPr lang="en-GB" sz="2800" b="0" baseline="30000" dirty="0">
                          <a:effectLst/>
                        </a:rPr>
                        <a:t>-3</a:t>
                      </a:r>
                      <a:endParaRPr lang="en-GB" sz="2800" b="0" dirty="0">
                        <a:effectLst/>
                        <a:latin typeface="+mn-lt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1" marR="68581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8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800" b="0" dirty="0">
                          <a:effectLst/>
                        </a:rPr>
                        <a:t>micro (mc, µ)  </a:t>
                      </a:r>
                      <a:endParaRPr lang="en-GB" sz="2800" b="0" dirty="0">
                        <a:effectLst/>
                        <a:latin typeface="+mn-lt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800" b="0" dirty="0">
                          <a:effectLst/>
                        </a:rPr>
                        <a:t>0.000,001</a:t>
                      </a:r>
                      <a:endParaRPr lang="en-GB" sz="2800" b="0" dirty="0">
                        <a:effectLst/>
                        <a:latin typeface="+mn-lt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800" b="0">
                          <a:effectLst/>
                        </a:rPr>
                        <a:t>10</a:t>
                      </a:r>
                      <a:r>
                        <a:rPr lang="it-IT" sz="2800" b="0" baseline="30000">
                          <a:effectLst/>
                        </a:rPr>
                        <a:t>-6</a:t>
                      </a:r>
                      <a:endParaRPr lang="en-GB" sz="2800" b="0">
                        <a:effectLst/>
                        <a:latin typeface="+mn-lt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1" marR="68581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8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800" b="0" dirty="0">
                          <a:effectLst/>
                        </a:rPr>
                        <a:t>nano (n)</a:t>
                      </a:r>
                      <a:endParaRPr lang="en-GB" sz="2800" b="0" dirty="0">
                        <a:effectLst/>
                        <a:latin typeface="+mn-lt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800" b="0" dirty="0">
                          <a:effectLst/>
                        </a:rPr>
                        <a:t>0.000,000,001</a:t>
                      </a:r>
                      <a:endParaRPr lang="en-GB" sz="2800" b="0" dirty="0">
                        <a:effectLst/>
                        <a:latin typeface="+mn-lt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800" b="0" dirty="0">
                          <a:effectLst/>
                        </a:rPr>
                        <a:t>10</a:t>
                      </a:r>
                      <a:r>
                        <a:rPr lang="it-IT" sz="2800" b="0" baseline="30000" dirty="0">
                          <a:effectLst/>
                        </a:rPr>
                        <a:t>-9</a:t>
                      </a:r>
                      <a:endParaRPr lang="en-GB" sz="2800" b="0" dirty="0">
                        <a:effectLst/>
                        <a:latin typeface="+mn-lt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1" marR="68581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8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800" b="0" dirty="0">
                          <a:effectLst/>
                        </a:rPr>
                        <a:t>pico(p)</a:t>
                      </a:r>
                      <a:endParaRPr lang="en-GB" sz="2800" b="0" dirty="0">
                        <a:effectLst/>
                        <a:latin typeface="+mn-lt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800" b="0" dirty="0">
                          <a:effectLst/>
                        </a:rPr>
                        <a:t>0.000,000,000,001</a:t>
                      </a:r>
                      <a:endParaRPr lang="en-GB" sz="2800" b="0" dirty="0">
                        <a:effectLst/>
                        <a:latin typeface="+mn-lt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800" b="0" dirty="0">
                          <a:effectLst/>
                        </a:rPr>
                        <a:t>10</a:t>
                      </a:r>
                      <a:r>
                        <a:rPr lang="it-IT" sz="2800" b="0" baseline="30000" dirty="0">
                          <a:effectLst/>
                        </a:rPr>
                        <a:t>-12</a:t>
                      </a:r>
                      <a:endParaRPr lang="en-GB" sz="2800" b="0" dirty="0">
                        <a:effectLst/>
                        <a:latin typeface="+mn-lt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1" marR="68581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33CA743-3B6A-405D-86CD-5E461CAC7749}"/>
              </a:ext>
            </a:extLst>
          </p:cNvPr>
          <p:cNvSpPr txBox="1"/>
          <p:nvPr/>
        </p:nvSpPr>
        <p:spPr>
          <a:xfrm>
            <a:off x="2782112" y="6344508"/>
            <a:ext cx="4474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0070C0"/>
                </a:solidFill>
                <a:latin typeface="Ink Free" panose="03080402000500000000" pitchFamily="66" charset="0"/>
              </a:rPr>
              <a:t>avoid in medicinal contexts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8A64B102-289E-47E8-B273-1CFD45193023}"/>
              </a:ext>
            </a:extLst>
          </p:cNvPr>
          <p:cNvSpPr/>
          <p:nvPr/>
        </p:nvSpPr>
        <p:spPr>
          <a:xfrm>
            <a:off x="2130359" y="5038927"/>
            <a:ext cx="875489" cy="1606010"/>
          </a:xfrm>
          <a:custGeom>
            <a:avLst/>
            <a:gdLst>
              <a:gd name="connsiteX0" fmla="*/ 252919 w 875489"/>
              <a:gd name="connsiteY0" fmla="*/ 428017 h 1606010"/>
              <a:gd name="connsiteX1" fmla="*/ 379379 w 875489"/>
              <a:gd name="connsiteY1" fmla="*/ 389107 h 1606010"/>
              <a:gd name="connsiteX2" fmla="*/ 408562 w 875489"/>
              <a:gd name="connsiteY2" fmla="*/ 330741 h 1606010"/>
              <a:gd name="connsiteX3" fmla="*/ 418289 w 875489"/>
              <a:gd name="connsiteY3" fmla="*/ 301558 h 1606010"/>
              <a:gd name="connsiteX4" fmla="*/ 408562 w 875489"/>
              <a:gd name="connsiteY4" fmla="*/ 77822 h 1606010"/>
              <a:gd name="connsiteX5" fmla="*/ 321013 w 875489"/>
              <a:gd name="connsiteY5" fmla="*/ 9728 h 1606010"/>
              <a:gd name="connsiteX6" fmla="*/ 282102 w 875489"/>
              <a:gd name="connsiteY6" fmla="*/ 0 h 1606010"/>
              <a:gd name="connsiteX7" fmla="*/ 214008 w 875489"/>
              <a:gd name="connsiteY7" fmla="*/ 9728 h 1606010"/>
              <a:gd name="connsiteX8" fmla="*/ 184825 w 875489"/>
              <a:gd name="connsiteY8" fmla="*/ 19456 h 1606010"/>
              <a:gd name="connsiteX9" fmla="*/ 145915 w 875489"/>
              <a:gd name="connsiteY9" fmla="*/ 29183 h 1606010"/>
              <a:gd name="connsiteX10" fmla="*/ 0 w 875489"/>
              <a:gd name="connsiteY10" fmla="*/ 136188 h 1606010"/>
              <a:gd name="connsiteX11" fmla="*/ 9727 w 875489"/>
              <a:gd name="connsiteY11" fmla="*/ 233464 h 1606010"/>
              <a:gd name="connsiteX12" fmla="*/ 29183 w 875489"/>
              <a:gd name="connsiteY12" fmla="*/ 330741 h 1606010"/>
              <a:gd name="connsiteX13" fmla="*/ 38910 w 875489"/>
              <a:gd name="connsiteY13" fmla="*/ 369651 h 1606010"/>
              <a:gd name="connsiteX14" fmla="*/ 87549 w 875489"/>
              <a:gd name="connsiteY14" fmla="*/ 428017 h 1606010"/>
              <a:gd name="connsiteX15" fmla="*/ 116732 w 875489"/>
              <a:gd name="connsiteY15" fmla="*/ 447473 h 1606010"/>
              <a:gd name="connsiteX16" fmla="*/ 165370 w 875489"/>
              <a:gd name="connsiteY16" fmla="*/ 457200 h 1606010"/>
              <a:gd name="connsiteX17" fmla="*/ 194553 w 875489"/>
              <a:gd name="connsiteY17" fmla="*/ 1157592 h 1606010"/>
              <a:gd name="connsiteX18" fmla="*/ 223736 w 875489"/>
              <a:gd name="connsiteY18" fmla="*/ 1293779 h 1606010"/>
              <a:gd name="connsiteX19" fmla="*/ 252919 w 875489"/>
              <a:gd name="connsiteY19" fmla="*/ 1381328 h 1606010"/>
              <a:gd name="connsiteX20" fmla="*/ 282102 w 875489"/>
              <a:gd name="connsiteY20" fmla="*/ 1478605 h 1606010"/>
              <a:gd name="connsiteX21" fmla="*/ 359923 w 875489"/>
              <a:gd name="connsiteY21" fmla="*/ 1556426 h 1606010"/>
              <a:gd name="connsiteX22" fmla="*/ 418289 w 875489"/>
              <a:gd name="connsiteY22" fmla="*/ 1575881 h 1606010"/>
              <a:gd name="connsiteX23" fmla="*/ 651753 w 875489"/>
              <a:gd name="connsiteY23" fmla="*/ 1605064 h 1606010"/>
              <a:gd name="connsiteX24" fmla="*/ 875489 w 875489"/>
              <a:gd name="connsiteY24" fmla="*/ 1605064 h 1606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875489" h="1606010">
                <a:moveTo>
                  <a:pt x="252919" y="428017"/>
                </a:moveTo>
                <a:cubicBezTo>
                  <a:pt x="361660" y="406269"/>
                  <a:pt x="322682" y="426904"/>
                  <a:pt x="379379" y="389107"/>
                </a:cubicBezTo>
                <a:cubicBezTo>
                  <a:pt x="403828" y="315755"/>
                  <a:pt x="370847" y="406170"/>
                  <a:pt x="408562" y="330741"/>
                </a:cubicBezTo>
                <a:cubicBezTo>
                  <a:pt x="413148" y="321570"/>
                  <a:pt x="415047" y="311286"/>
                  <a:pt x="418289" y="301558"/>
                </a:cubicBezTo>
                <a:cubicBezTo>
                  <a:pt x="415047" y="226979"/>
                  <a:pt x="426078" y="150387"/>
                  <a:pt x="408562" y="77822"/>
                </a:cubicBezTo>
                <a:cubicBezTo>
                  <a:pt x="398243" y="35070"/>
                  <a:pt x="355690" y="19636"/>
                  <a:pt x="321013" y="9728"/>
                </a:cubicBezTo>
                <a:cubicBezTo>
                  <a:pt x="308158" y="6055"/>
                  <a:pt x="295072" y="3243"/>
                  <a:pt x="282102" y="0"/>
                </a:cubicBezTo>
                <a:cubicBezTo>
                  <a:pt x="259404" y="3243"/>
                  <a:pt x="236491" y="5231"/>
                  <a:pt x="214008" y="9728"/>
                </a:cubicBezTo>
                <a:cubicBezTo>
                  <a:pt x="203953" y="11739"/>
                  <a:pt x="194684" y="16639"/>
                  <a:pt x="184825" y="19456"/>
                </a:cubicBezTo>
                <a:cubicBezTo>
                  <a:pt x="171970" y="23129"/>
                  <a:pt x="158885" y="25941"/>
                  <a:pt x="145915" y="29183"/>
                </a:cubicBezTo>
                <a:cubicBezTo>
                  <a:pt x="11914" y="121952"/>
                  <a:pt x="55707" y="80478"/>
                  <a:pt x="0" y="136188"/>
                </a:cubicBezTo>
                <a:cubicBezTo>
                  <a:pt x="3242" y="168613"/>
                  <a:pt x="5920" y="201100"/>
                  <a:pt x="9727" y="233464"/>
                </a:cubicBezTo>
                <a:cubicBezTo>
                  <a:pt x="21349" y="332248"/>
                  <a:pt x="12006" y="270621"/>
                  <a:pt x="29183" y="330741"/>
                </a:cubicBezTo>
                <a:cubicBezTo>
                  <a:pt x="32856" y="343596"/>
                  <a:pt x="33644" y="357363"/>
                  <a:pt x="38910" y="369651"/>
                </a:cubicBezTo>
                <a:cubicBezTo>
                  <a:pt x="47412" y="389488"/>
                  <a:pt x="71968" y="415033"/>
                  <a:pt x="87549" y="428017"/>
                </a:cubicBezTo>
                <a:cubicBezTo>
                  <a:pt x="96530" y="435502"/>
                  <a:pt x="105785" y="443368"/>
                  <a:pt x="116732" y="447473"/>
                </a:cubicBezTo>
                <a:cubicBezTo>
                  <a:pt x="132213" y="453278"/>
                  <a:pt x="149157" y="453958"/>
                  <a:pt x="165370" y="457200"/>
                </a:cubicBezTo>
                <a:cubicBezTo>
                  <a:pt x="178536" y="885089"/>
                  <a:pt x="155764" y="905470"/>
                  <a:pt x="194553" y="1157592"/>
                </a:cubicBezTo>
                <a:cubicBezTo>
                  <a:pt x="201550" y="1203072"/>
                  <a:pt x="209159" y="1250048"/>
                  <a:pt x="223736" y="1293779"/>
                </a:cubicBezTo>
                <a:cubicBezTo>
                  <a:pt x="233464" y="1322962"/>
                  <a:pt x="245458" y="1351485"/>
                  <a:pt x="252919" y="1381328"/>
                </a:cubicBezTo>
                <a:cubicBezTo>
                  <a:pt x="257327" y="1398961"/>
                  <a:pt x="274209" y="1470712"/>
                  <a:pt x="282102" y="1478605"/>
                </a:cubicBezTo>
                <a:cubicBezTo>
                  <a:pt x="308042" y="1504545"/>
                  <a:pt x="325120" y="1544825"/>
                  <a:pt x="359923" y="1556426"/>
                </a:cubicBezTo>
                <a:cubicBezTo>
                  <a:pt x="379378" y="1562911"/>
                  <a:pt x="398270" y="1571432"/>
                  <a:pt x="418289" y="1575881"/>
                </a:cubicBezTo>
                <a:cubicBezTo>
                  <a:pt x="484413" y="1590575"/>
                  <a:pt x="583924" y="1603126"/>
                  <a:pt x="651753" y="1605064"/>
                </a:cubicBezTo>
                <a:cubicBezTo>
                  <a:pt x="726301" y="1607194"/>
                  <a:pt x="800910" y="1605064"/>
                  <a:pt x="875489" y="1605064"/>
                </a:cubicBezTo>
              </a:path>
            </a:pathLst>
          </a:custGeom>
          <a:noFill/>
          <a:ln w="1905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526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900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Relationships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0B9B8E-F58F-4075-981C-9C19038A6FE7}"/>
              </a:ext>
            </a:extLst>
          </p:cNvPr>
          <p:cNvSpPr txBox="1"/>
          <p:nvPr/>
        </p:nvSpPr>
        <p:spPr>
          <a:xfrm>
            <a:off x="2879387" y="1630321"/>
            <a:ext cx="6128426" cy="30363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800" b="1" dirty="0">
                <a:effectLst/>
                <a:latin typeface="+mn-lt"/>
                <a:cs typeface="Arial" panose="020B0604020202020204" pitchFamily="34" charset="0"/>
              </a:rPr>
              <a:t>Length to volume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800" b="0" dirty="0">
                <a:effectLst/>
                <a:latin typeface="+mn-lt"/>
                <a:ea typeface="SimSun"/>
                <a:cs typeface="Arial" panose="020B0604020202020204" pitchFamily="34" charset="0"/>
              </a:rPr>
              <a:t>0.1m X 0.1m X 0.1m (1000cm</a:t>
            </a:r>
            <a:r>
              <a:rPr lang="en-GB" sz="2800" b="0" baseline="30000" dirty="0">
                <a:effectLst/>
                <a:latin typeface="+mn-lt"/>
                <a:ea typeface="SimSun"/>
                <a:cs typeface="Arial" panose="020B0604020202020204" pitchFamily="34" charset="0"/>
              </a:rPr>
              <a:t>3</a:t>
            </a:r>
            <a:r>
              <a:rPr lang="en-GB" sz="2800" b="0" dirty="0">
                <a:effectLst/>
                <a:latin typeface="+mn-lt"/>
                <a:ea typeface="SimSun"/>
                <a:cs typeface="Arial" panose="020B0604020202020204" pitchFamily="34" charset="0"/>
              </a:rPr>
              <a:t>) = 1 litre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2800" dirty="0">
              <a:ea typeface="SimSun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800" b="1" dirty="0">
                <a:effectLst/>
                <a:latin typeface="+mn-lt"/>
                <a:ea typeface="SimSun"/>
                <a:cs typeface="Arial" panose="020B0604020202020204" pitchFamily="34" charset="0"/>
              </a:rPr>
              <a:t>Volume to mass</a:t>
            </a:r>
          </a:p>
          <a:p>
            <a:pPr>
              <a:lnSpc>
                <a:spcPct val="115000"/>
              </a:lnSpc>
            </a:pPr>
            <a:r>
              <a:rPr lang="en-GB" sz="2800" dirty="0">
                <a:ea typeface="SimSun"/>
                <a:cs typeface="Arial" panose="020B0604020202020204" pitchFamily="34" charset="0"/>
              </a:rPr>
              <a:t>1 litre (of SG 1.0) = 1kg</a:t>
            </a:r>
          </a:p>
          <a:p>
            <a:pPr>
              <a:lnSpc>
                <a:spcPct val="115000"/>
              </a:lnSpc>
            </a:pPr>
            <a:r>
              <a:rPr lang="en-GB" sz="2800" dirty="0">
                <a:effectLst/>
                <a:latin typeface="+mn-lt"/>
                <a:ea typeface="SimSun"/>
                <a:cs typeface="Arial" panose="020B0604020202020204" pitchFamily="34" charset="0"/>
              </a:rPr>
              <a:t>1mL    (of SG 1.0) = 1g</a:t>
            </a:r>
            <a:endParaRPr lang="en-GB" sz="2800" b="1" dirty="0">
              <a:effectLst/>
              <a:latin typeface="+mn-lt"/>
              <a:ea typeface="SimSun"/>
              <a:cs typeface="Arial" panose="020B0604020202020204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D08AFD6-3DDA-4A1C-9E3B-B698669FDFD7}"/>
              </a:ext>
            </a:extLst>
          </p:cNvPr>
          <p:cNvGrpSpPr/>
          <p:nvPr/>
        </p:nvGrpSpPr>
        <p:grpSpPr>
          <a:xfrm>
            <a:off x="359924" y="2334639"/>
            <a:ext cx="2234181" cy="2139765"/>
            <a:chOff x="359924" y="2334639"/>
            <a:chExt cx="2234181" cy="2139765"/>
          </a:xfrm>
        </p:grpSpPr>
        <p:sp>
          <p:nvSpPr>
            <p:cNvPr id="3" name="Cube 2">
              <a:extLst>
                <a:ext uri="{FF2B5EF4-FFF2-40B4-BE49-F238E27FC236}">
                  <a16:creationId xmlns:a16="http://schemas.microsoft.com/office/drawing/2014/main" id="{6EB7A26E-AE44-413C-8122-DDD5363143F1}"/>
                </a:ext>
              </a:extLst>
            </p:cNvPr>
            <p:cNvSpPr/>
            <p:nvPr/>
          </p:nvSpPr>
          <p:spPr>
            <a:xfrm>
              <a:off x="359924" y="2334639"/>
              <a:ext cx="1926076" cy="1809345"/>
            </a:xfrm>
            <a:prstGeom prst="cube">
              <a:avLst>
                <a:gd name="adj" fmla="val 27825"/>
              </a:avLst>
            </a:prstGeom>
            <a:noFill/>
            <a:ln w="1905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triangl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6DB0622-6C72-4F42-9087-B5F5C05DF299}"/>
                </a:ext>
              </a:extLst>
            </p:cNvPr>
            <p:cNvSpPr txBox="1"/>
            <p:nvPr/>
          </p:nvSpPr>
          <p:spPr>
            <a:xfrm>
              <a:off x="729574" y="4105072"/>
              <a:ext cx="7008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10cm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5C7555F-9637-46DF-AA19-2781F8AA54D9}"/>
                </a:ext>
              </a:extLst>
            </p:cNvPr>
            <p:cNvSpPr txBox="1"/>
            <p:nvPr/>
          </p:nvSpPr>
          <p:spPr>
            <a:xfrm rot="18928336">
              <a:off x="1767191" y="3809999"/>
              <a:ext cx="7008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10cm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9C9416D-1D94-4642-9103-E8623EB24DF1}"/>
                </a:ext>
              </a:extLst>
            </p:cNvPr>
            <p:cNvSpPr txBox="1"/>
            <p:nvPr/>
          </p:nvSpPr>
          <p:spPr>
            <a:xfrm rot="16200000">
              <a:off x="2059022" y="2817780"/>
              <a:ext cx="7008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10cm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08CDFB8-5BB7-4198-9508-AE2AC704AB97}"/>
                </a:ext>
              </a:extLst>
            </p:cNvPr>
            <p:cNvSpPr txBox="1"/>
            <p:nvPr/>
          </p:nvSpPr>
          <p:spPr>
            <a:xfrm>
              <a:off x="590144" y="3070697"/>
              <a:ext cx="10759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/>
                <a:t>1L </a:t>
              </a:r>
            </a:p>
            <a:p>
              <a:pPr algn="ctr"/>
              <a:r>
                <a:rPr lang="en-GB" dirty="0"/>
                <a:t>(1000mL)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044901F8-C75A-4939-846F-306C6E34E8D7}"/>
              </a:ext>
            </a:extLst>
          </p:cNvPr>
          <p:cNvSpPr txBox="1"/>
          <p:nvPr/>
        </p:nvSpPr>
        <p:spPr>
          <a:xfrm>
            <a:off x="3226804" y="5388769"/>
            <a:ext cx="23763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0070C0"/>
                </a:solidFill>
                <a:latin typeface="Ink Free" panose="03080402000500000000" pitchFamily="66" charset="0"/>
              </a:rPr>
              <a:t>NB: different prefixes 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D19BD7E-74B8-4557-8592-E6404207FB5E}"/>
              </a:ext>
            </a:extLst>
          </p:cNvPr>
          <p:cNvSpPr/>
          <p:nvPr/>
        </p:nvSpPr>
        <p:spPr>
          <a:xfrm>
            <a:off x="3112850" y="4542817"/>
            <a:ext cx="3103123" cy="797668"/>
          </a:xfrm>
          <a:custGeom>
            <a:avLst/>
            <a:gdLst>
              <a:gd name="connsiteX0" fmla="*/ 0 w 2792248"/>
              <a:gd name="connsiteY0" fmla="*/ 19455 h 476655"/>
              <a:gd name="connsiteX1" fmla="*/ 48638 w 2792248"/>
              <a:gd name="connsiteY1" fmla="*/ 29183 h 476655"/>
              <a:gd name="connsiteX2" fmla="*/ 408562 w 2792248"/>
              <a:gd name="connsiteY2" fmla="*/ 9728 h 476655"/>
              <a:gd name="connsiteX3" fmla="*/ 437745 w 2792248"/>
              <a:gd name="connsiteY3" fmla="*/ 0 h 476655"/>
              <a:gd name="connsiteX4" fmla="*/ 515566 w 2792248"/>
              <a:gd name="connsiteY4" fmla="*/ 97277 h 476655"/>
              <a:gd name="connsiteX5" fmla="*/ 544749 w 2792248"/>
              <a:gd name="connsiteY5" fmla="*/ 126460 h 476655"/>
              <a:gd name="connsiteX6" fmla="*/ 573932 w 2792248"/>
              <a:gd name="connsiteY6" fmla="*/ 136187 h 476655"/>
              <a:gd name="connsiteX7" fmla="*/ 642026 w 2792248"/>
              <a:gd name="connsiteY7" fmla="*/ 155643 h 476655"/>
              <a:gd name="connsiteX8" fmla="*/ 953311 w 2792248"/>
              <a:gd name="connsiteY8" fmla="*/ 126460 h 476655"/>
              <a:gd name="connsiteX9" fmla="*/ 1001949 w 2792248"/>
              <a:gd name="connsiteY9" fmla="*/ 116732 h 476655"/>
              <a:gd name="connsiteX10" fmla="*/ 1079770 w 2792248"/>
              <a:gd name="connsiteY10" fmla="*/ 126460 h 476655"/>
              <a:gd name="connsiteX11" fmla="*/ 1089498 w 2792248"/>
              <a:gd name="connsiteY11" fmla="*/ 194553 h 476655"/>
              <a:gd name="connsiteX12" fmla="*/ 1147864 w 2792248"/>
              <a:gd name="connsiteY12" fmla="*/ 291830 h 476655"/>
              <a:gd name="connsiteX13" fmla="*/ 1177047 w 2792248"/>
              <a:gd name="connsiteY13" fmla="*/ 340468 h 476655"/>
              <a:gd name="connsiteX14" fmla="*/ 1215958 w 2792248"/>
              <a:gd name="connsiteY14" fmla="*/ 437745 h 476655"/>
              <a:gd name="connsiteX15" fmla="*/ 1235413 w 2792248"/>
              <a:gd name="connsiteY15" fmla="*/ 476655 h 476655"/>
              <a:gd name="connsiteX16" fmla="*/ 1274323 w 2792248"/>
              <a:gd name="connsiteY16" fmla="*/ 369651 h 476655"/>
              <a:gd name="connsiteX17" fmla="*/ 1293779 w 2792248"/>
              <a:gd name="connsiteY17" fmla="*/ 301557 h 476655"/>
              <a:gd name="connsiteX18" fmla="*/ 1313234 w 2792248"/>
              <a:gd name="connsiteY18" fmla="*/ 262647 h 476655"/>
              <a:gd name="connsiteX19" fmla="*/ 1322962 w 2792248"/>
              <a:gd name="connsiteY19" fmla="*/ 233464 h 476655"/>
              <a:gd name="connsiteX20" fmla="*/ 1342417 w 2792248"/>
              <a:gd name="connsiteY20" fmla="*/ 204281 h 476655"/>
              <a:gd name="connsiteX21" fmla="*/ 1361872 w 2792248"/>
              <a:gd name="connsiteY21" fmla="*/ 155643 h 476655"/>
              <a:gd name="connsiteX22" fmla="*/ 1595336 w 2792248"/>
              <a:gd name="connsiteY22" fmla="*/ 165370 h 476655"/>
              <a:gd name="connsiteX23" fmla="*/ 1663430 w 2792248"/>
              <a:gd name="connsiteY23" fmla="*/ 175098 h 476655"/>
              <a:gd name="connsiteX24" fmla="*/ 2266545 w 2792248"/>
              <a:gd name="connsiteY24" fmla="*/ 165370 h 476655"/>
              <a:gd name="connsiteX25" fmla="*/ 2431915 w 2792248"/>
              <a:gd name="connsiteY25" fmla="*/ 116732 h 476655"/>
              <a:gd name="connsiteX26" fmla="*/ 2441643 w 2792248"/>
              <a:gd name="connsiteY26" fmla="*/ 87549 h 476655"/>
              <a:gd name="connsiteX27" fmla="*/ 2762655 w 2792248"/>
              <a:gd name="connsiteY27" fmla="*/ 38911 h 476655"/>
              <a:gd name="connsiteX28" fmla="*/ 2791838 w 2792248"/>
              <a:gd name="connsiteY28" fmla="*/ 9728 h 476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792248" h="476655">
                <a:moveTo>
                  <a:pt x="0" y="19455"/>
                </a:moveTo>
                <a:cubicBezTo>
                  <a:pt x="16213" y="22698"/>
                  <a:pt x="32104" y="29183"/>
                  <a:pt x="48638" y="29183"/>
                </a:cubicBezTo>
                <a:cubicBezTo>
                  <a:pt x="215189" y="29183"/>
                  <a:pt x="269392" y="22379"/>
                  <a:pt x="408562" y="9728"/>
                </a:cubicBezTo>
                <a:cubicBezTo>
                  <a:pt x="418290" y="6485"/>
                  <a:pt x="427491" y="0"/>
                  <a:pt x="437745" y="0"/>
                </a:cubicBezTo>
                <a:cubicBezTo>
                  <a:pt x="549425" y="0"/>
                  <a:pt x="484712" y="4716"/>
                  <a:pt x="515566" y="97277"/>
                </a:cubicBezTo>
                <a:cubicBezTo>
                  <a:pt x="519916" y="110328"/>
                  <a:pt x="533302" y="118829"/>
                  <a:pt x="544749" y="126460"/>
                </a:cubicBezTo>
                <a:cubicBezTo>
                  <a:pt x="553281" y="132148"/>
                  <a:pt x="564073" y="133370"/>
                  <a:pt x="573932" y="136187"/>
                </a:cubicBezTo>
                <a:cubicBezTo>
                  <a:pt x="659408" y="160608"/>
                  <a:pt x="572076" y="132325"/>
                  <a:pt x="642026" y="155643"/>
                </a:cubicBezTo>
                <a:cubicBezTo>
                  <a:pt x="711692" y="149837"/>
                  <a:pt x="861557" y="140576"/>
                  <a:pt x="953311" y="126460"/>
                </a:cubicBezTo>
                <a:cubicBezTo>
                  <a:pt x="969653" y="123946"/>
                  <a:pt x="985736" y="119975"/>
                  <a:pt x="1001949" y="116732"/>
                </a:cubicBezTo>
                <a:lnTo>
                  <a:pt x="1079770" y="126460"/>
                </a:lnTo>
                <a:cubicBezTo>
                  <a:pt x="1096907" y="141693"/>
                  <a:pt x="1082755" y="172639"/>
                  <a:pt x="1089498" y="194553"/>
                </a:cubicBezTo>
                <a:cubicBezTo>
                  <a:pt x="1105304" y="245922"/>
                  <a:pt x="1121005" y="251541"/>
                  <a:pt x="1147864" y="291830"/>
                </a:cubicBezTo>
                <a:cubicBezTo>
                  <a:pt x="1158352" y="307562"/>
                  <a:pt x="1167865" y="323940"/>
                  <a:pt x="1177047" y="340468"/>
                </a:cubicBezTo>
                <a:cubicBezTo>
                  <a:pt x="1209634" y="399126"/>
                  <a:pt x="1186314" y="363637"/>
                  <a:pt x="1215958" y="437745"/>
                </a:cubicBezTo>
                <a:cubicBezTo>
                  <a:pt x="1221344" y="451209"/>
                  <a:pt x="1228928" y="463685"/>
                  <a:pt x="1235413" y="476655"/>
                </a:cubicBezTo>
                <a:cubicBezTo>
                  <a:pt x="1253978" y="430241"/>
                  <a:pt x="1259336" y="419608"/>
                  <a:pt x="1274323" y="369651"/>
                </a:cubicBezTo>
                <a:cubicBezTo>
                  <a:pt x="1282551" y="342226"/>
                  <a:pt x="1282881" y="326985"/>
                  <a:pt x="1293779" y="301557"/>
                </a:cubicBezTo>
                <a:cubicBezTo>
                  <a:pt x="1299491" y="288229"/>
                  <a:pt x="1307522" y="275975"/>
                  <a:pt x="1313234" y="262647"/>
                </a:cubicBezTo>
                <a:cubicBezTo>
                  <a:pt x="1317273" y="253222"/>
                  <a:pt x="1318376" y="242635"/>
                  <a:pt x="1322962" y="233464"/>
                </a:cubicBezTo>
                <a:cubicBezTo>
                  <a:pt x="1328190" y="223007"/>
                  <a:pt x="1337189" y="214738"/>
                  <a:pt x="1342417" y="204281"/>
                </a:cubicBezTo>
                <a:cubicBezTo>
                  <a:pt x="1350226" y="188663"/>
                  <a:pt x="1355387" y="171856"/>
                  <a:pt x="1361872" y="155643"/>
                </a:cubicBezTo>
                <a:cubicBezTo>
                  <a:pt x="1439693" y="158885"/>
                  <a:pt x="1517609" y="160355"/>
                  <a:pt x="1595336" y="165370"/>
                </a:cubicBezTo>
                <a:cubicBezTo>
                  <a:pt x="1618217" y="166846"/>
                  <a:pt x="1640502" y="175098"/>
                  <a:pt x="1663430" y="175098"/>
                </a:cubicBezTo>
                <a:cubicBezTo>
                  <a:pt x="1864494" y="175098"/>
                  <a:pt x="2065507" y="168613"/>
                  <a:pt x="2266545" y="165370"/>
                </a:cubicBezTo>
                <a:cubicBezTo>
                  <a:pt x="2414164" y="133737"/>
                  <a:pt x="2364103" y="161939"/>
                  <a:pt x="2431915" y="116732"/>
                </a:cubicBezTo>
                <a:cubicBezTo>
                  <a:pt x="2435158" y="107004"/>
                  <a:pt x="2438826" y="97408"/>
                  <a:pt x="2441643" y="87549"/>
                </a:cubicBezTo>
                <a:cubicBezTo>
                  <a:pt x="2481580" y="-52232"/>
                  <a:pt x="2398924" y="50277"/>
                  <a:pt x="2762655" y="38911"/>
                </a:cubicBezTo>
                <a:cubicBezTo>
                  <a:pt x="2797990" y="27132"/>
                  <a:pt x="2791838" y="39437"/>
                  <a:pt x="2791838" y="9728"/>
                </a:cubicBezTo>
              </a:path>
            </a:pathLst>
          </a:custGeom>
          <a:noFill/>
          <a:ln w="1905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A9E502E-88BE-4902-8E5B-E034FA434CA9}"/>
              </a:ext>
            </a:extLst>
          </p:cNvPr>
          <p:cNvSpPr txBox="1"/>
          <p:nvPr/>
        </p:nvSpPr>
        <p:spPr>
          <a:xfrm>
            <a:off x="5577660" y="5375799"/>
            <a:ext cx="23763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dirty="0">
                <a:solidFill>
                  <a:srgbClr val="0070C0"/>
                </a:solidFill>
                <a:latin typeface="Ink Free" panose="03080402000500000000" pitchFamily="66" charset="0"/>
              </a:rPr>
              <a:t>i.e., mg </a:t>
            </a:r>
            <a:r>
              <a:rPr lang="en-GB" sz="28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≠</a:t>
            </a:r>
            <a:r>
              <a:rPr lang="en-GB" sz="2800" b="1" dirty="0">
                <a:solidFill>
                  <a:srgbClr val="0070C0"/>
                </a:solidFill>
                <a:latin typeface="Ink Free" panose="03080402000500000000" pitchFamily="66" charset="0"/>
              </a:rPr>
              <a:t> mL</a:t>
            </a:r>
          </a:p>
          <a:p>
            <a:pPr algn="r"/>
            <a:r>
              <a:rPr lang="en-GB" sz="2800" b="1" dirty="0">
                <a:solidFill>
                  <a:srgbClr val="0070C0"/>
                </a:solidFill>
                <a:latin typeface="Ink Free" panose="03080402000500000000" pitchFamily="66" charset="0"/>
              </a:rPr>
              <a:t>mg = </a:t>
            </a:r>
            <a:r>
              <a:rPr lang="en-GB" sz="2800" b="1" dirty="0" err="1">
                <a:solidFill>
                  <a:srgbClr val="0070C0"/>
                </a:solidFill>
                <a:latin typeface="Ink Free" panose="03080402000500000000" pitchFamily="66" charset="0"/>
              </a:rPr>
              <a:t>mcL</a:t>
            </a:r>
            <a:r>
              <a:rPr lang="en-GB" sz="2800" b="1" dirty="0">
                <a:solidFill>
                  <a:srgbClr val="0070C0"/>
                </a:solidFill>
                <a:latin typeface="Ink Free" panose="03080402000500000000" pitchFamily="66" charset="0"/>
              </a:rPr>
              <a:t>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E39A6EB-8545-4D27-9EB9-E7DA9ACD1479}"/>
              </a:ext>
            </a:extLst>
          </p:cNvPr>
          <p:cNvSpPr txBox="1"/>
          <p:nvPr/>
        </p:nvSpPr>
        <p:spPr>
          <a:xfrm>
            <a:off x="5924145" y="3041161"/>
            <a:ext cx="30739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0070C0"/>
                </a:solidFill>
                <a:latin typeface="Ink Free" panose="03080402000500000000" pitchFamily="66" charset="0"/>
              </a:rPr>
              <a:t>Specific gravity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3629124-67C7-4D7B-8343-513FA582B584}"/>
              </a:ext>
            </a:extLst>
          </p:cNvPr>
          <p:cNvGrpSpPr/>
          <p:nvPr/>
        </p:nvGrpSpPr>
        <p:grpSpPr>
          <a:xfrm>
            <a:off x="6731541" y="3524300"/>
            <a:ext cx="1799617" cy="841452"/>
            <a:chOff x="6789907" y="3777220"/>
            <a:chExt cx="1799617" cy="84145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32DD6CD-B6B3-4463-85A2-757561A634D4}"/>
                </a:ext>
              </a:extLst>
            </p:cNvPr>
            <p:cNvSpPr txBox="1"/>
            <p:nvPr/>
          </p:nvSpPr>
          <p:spPr>
            <a:xfrm>
              <a:off x="6864486" y="3777220"/>
              <a:ext cx="172503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>
                  <a:solidFill>
                    <a:srgbClr val="0070C0"/>
                  </a:solidFill>
                  <a:latin typeface="Ink Free" panose="03080402000500000000" pitchFamily="66" charset="0"/>
                </a:rPr>
                <a:t>substance</a:t>
              </a:r>
            </a:p>
            <a:p>
              <a:pPr algn="ctr"/>
              <a:r>
                <a:rPr lang="en-GB" sz="2400" dirty="0">
                  <a:solidFill>
                    <a:srgbClr val="0070C0"/>
                  </a:solidFill>
                  <a:latin typeface="Ink Free" panose="03080402000500000000" pitchFamily="66" charset="0"/>
                </a:rPr>
                <a:t>H</a:t>
              </a:r>
              <a:r>
                <a:rPr lang="en-GB" sz="2400" baseline="-25000" dirty="0">
                  <a:solidFill>
                    <a:srgbClr val="0070C0"/>
                  </a:solidFill>
                  <a:latin typeface="Ink Free" panose="03080402000500000000" pitchFamily="66" charset="0"/>
                </a:rPr>
                <a:t>2</a:t>
              </a:r>
              <a:r>
                <a:rPr lang="en-GB" sz="2400" dirty="0">
                  <a:solidFill>
                    <a:srgbClr val="0070C0"/>
                  </a:solidFill>
                  <a:latin typeface="Ink Free" panose="03080402000500000000" pitchFamily="66" charset="0"/>
                </a:rPr>
                <a:t>0</a:t>
              </a: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2656799-5F65-4478-A7C3-90F116AF52E4}"/>
                </a:ext>
              </a:extLst>
            </p:cNvPr>
            <p:cNvSpPr/>
            <p:nvPr/>
          </p:nvSpPr>
          <p:spPr>
            <a:xfrm>
              <a:off x="6896912" y="4146902"/>
              <a:ext cx="1468876" cy="45719"/>
            </a:xfrm>
            <a:custGeom>
              <a:avLst/>
              <a:gdLst>
                <a:gd name="connsiteX0" fmla="*/ 1225685 w 1225685"/>
                <a:gd name="connsiteY0" fmla="*/ 21886 h 21886"/>
                <a:gd name="connsiteX1" fmla="*/ 797668 w 1225685"/>
                <a:gd name="connsiteY1" fmla="*/ 2431 h 21886"/>
                <a:gd name="connsiteX2" fmla="*/ 437745 w 1225685"/>
                <a:gd name="connsiteY2" fmla="*/ 2431 h 21886"/>
                <a:gd name="connsiteX3" fmla="*/ 0 w 1225685"/>
                <a:gd name="connsiteY3" fmla="*/ 21886 h 21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5685" h="21886">
                  <a:moveTo>
                    <a:pt x="1225685" y="21886"/>
                  </a:moveTo>
                  <a:lnTo>
                    <a:pt x="797668" y="2431"/>
                  </a:lnTo>
                  <a:cubicBezTo>
                    <a:pt x="666345" y="-812"/>
                    <a:pt x="570690" y="-811"/>
                    <a:pt x="437745" y="2431"/>
                  </a:cubicBezTo>
                  <a:cubicBezTo>
                    <a:pt x="304800" y="5673"/>
                    <a:pt x="152400" y="13779"/>
                    <a:pt x="0" y="21886"/>
                  </a:cubicBezTo>
                </a:path>
              </a:pathLst>
            </a:cu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288CC9D-2B41-4895-B0D1-A901DDBF01D0}"/>
                </a:ext>
              </a:extLst>
            </p:cNvPr>
            <p:cNvSpPr txBox="1"/>
            <p:nvPr/>
          </p:nvSpPr>
          <p:spPr>
            <a:xfrm>
              <a:off x="6789907" y="3803518"/>
              <a:ext cx="3209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i="1" dirty="0">
                  <a:solidFill>
                    <a:srgbClr val="0070C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ρ</a:t>
              </a:r>
              <a:endParaRPr lang="en-GB" sz="2000" i="1" dirty="0">
                <a:solidFill>
                  <a:srgbClr val="0070C0"/>
                </a:solidFill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1F8E54B-F762-47A0-8F5F-A40CD5FFD6FE}"/>
                </a:ext>
              </a:extLst>
            </p:cNvPr>
            <p:cNvSpPr txBox="1"/>
            <p:nvPr/>
          </p:nvSpPr>
          <p:spPr>
            <a:xfrm>
              <a:off x="7156316" y="4218562"/>
              <a:ext cx="3209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i="1" dirty="0">
                  <a:solidFill>
                    <a:srgbClr val="0070C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ρ</a:t>
              </a:r>
              <a:endParaRPr lang="en-GB" sz="2000" i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234E9E5-4A7F-428D-A1BC-D96862EEF689}"/>
              </a:ext>
            </a:extLst>
          </p:cNvPr>
          <p:cNvSpPr/>
          <p:nvPr/>
        </p:nvSpPr>
        <p:spPr>
          <a:xfrm>
            <a:off x="4552545" y="6303523"/>
            <a:ext cx="2568995" cy="311286"/>
          </a:xfrm>
          <a:custGeom>
            <a:avLst/>
            <a:gdLst>
              <a:gd name="connsiteX0" fmla="*/ 0 w 2568995"/>
              <a:gd name="connsiteY0" fmla="*/ 0 h 311286"/>
              <a:gd name="connsiteX1" fmla="*/ 9727 w 2568995"/>
              <a:gd name="connsiteY1" fmla="*/ 48639 h 311286"/>
              <a:gd name="connsiteX2" fmla="*/ 29183 w 2568995"/>
              <a:gd name="connsiteY2" fmla="*/ 77822 h 311286"/>
              <a:gd name="connsiteX3" fmla="*/ 87549 w 2568995"/>
              <a:gd name="connsiteY3" fmla="*/ 145915 h 311286"/>
              <a:gd name="connsiteX4" fmla="*/ 126459 w 2568995"/>
              <a:gd name="connsiteY4" fmla="*/ 194554 h 311286"/>
              <a:gd name="connsiteX5" fmla="*/ 184825 w 2568995"/>
              <a:gd name="connsiteY5" fmla="*/ 223737 h 311286"/>
              <a:gd name="connsiteX6" fmla="*/ 262646 w 2568995"/>
              <a:gd name="connsiteY6" fmla="*/ 262647 h 311286"/>
              <a:gd name="connsiteX7" fmla="*/ 428017 w 2568995"/>
              <a:gd name="connsiteY7" fmla="*/ 291830 h 311286"/>
              <a:gd name="connsiteX8" fmla="*/ 515566 w 2568995"/>
              <a:gd name="connsiteY8" fmla="*/ 301558 h 311286"/>
              <a:gd name="connsiteX9" fmla="*/ 2052536 w 2568995"/>
              <a:gd name="connsiteY9" fmla="*/ 311286 h 311286"/>
              <a:gd name="connsiteX10" fmla="*/ 2422187 w 2568995"/>
              <a:gd name="connsiteY10" fmla="*/ 291830 h 311286"/>
              <a:gd name="connsiteX11" fmla="*/ 2451370 w 2568995"/>
              <a:gd name="connsiteY11" fmla="*/ 282103 h 311286"/>
              <a:gd name="connsiteX12" fmla="*/ 2480553 w 2568995"/>
              <a:gd name="connsiteY12" fmla="*/ 262647 h 311286"/>
              <a:gd name="connsiteX13" fmla="*/ 2500008 w 2568995"/>
              <a:gd name="connsiteY13" fmla="*/ 204281 h 311286"/>
              <a:gd name="connsiteX14" fmla="*/ 2558374 w 2568995"/>
              <a:gd name="connsiteY14" fmla="*/ 87549 h 311286"/>
              <a:gd name="connsiteX15" fmla="*/ 2568102 w 2568995"/>
              <a:gd name="connsiteY15" fmla="*/ 58366 h 311286"/>
              <a:gd name="connsiteX16" fmla="*/ 2568102 w 2568995"/>
              <a:gd name="connsiteY16" fmla="*/ 9728 h 31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68995" h="311286">
                <a:moveTo>
                  <a:pt x="0" y="0"/>
                </a:moveTo>
                <a:cubicBezTo>
                  <a:pt x="3242" y="16213"/>
                  <a:pt x="3922" y="33158"/>
                  <a:pt x="9727" y="48639"/>
                </a:cubicBezTo>
                <a:cubicBezTo>
                  <a:pt x="13832" y="59586"/>
                  <a:pt x="22387" y="68308"/>
                  <a:pt x="29183" y="77822"/>
                </a:cubicBezTo>
                <a:cubicBezTo>
                  <a:pt x="83536" y="153914"/>
                  <a:pt x="32549" y="83056"/>
                  <a:pt x="87549" y="145915"/>
                </a:cubicBezTo>
                <a:cubicBezTo>
                  <a:pt x="101221" y="161541"/>
                  <a:pt x="111778" y="179873"/>
                  <a:pt x="126459" y="194554"/>
                </a:cubicBezTo>
                <a:cubicBezTo>
                  <a:pt x="151328" y="219423"/>
                  <a:pt x="155818" y="210552"/>
                  <a:pt x="184825" y="223737"/>
                </a:cubicBezTo>
                <a:cubicBezTo>
                  <a:pt x="211228" y="235738"/>
                  <a:pt x="234335" y="256355"/>
                  <a:pt x="262646" y="262647"/>
                </a:cubicBezTo>
                <a:cubicBezTo>
                  <a:pt x="367082" y="285856"/>
                  <a:pt x="328080" y="280073"/>
                  <a:pt x="428017" y="291830"/>
                </a:cubicBezTo>
                <a:cubicBezTo>
                  <a:pt x="457178" y="295261"/>
                  <a:pt x="486206" y="301206"/>
                  <a:pt x="515566" y="301558"/>
                </a:cubicBezTo>
                <a:lnTo>
                  <a:pt x="2052536" y="311286"/>
                </a:lnTo>
                <a:cubicBezTo>
                  <a:pt x="2175753" y="304801"/>
                  <a:pt x="2299128" y="300834"/>
                  <a:pt x="2422187" y="291830"/>
                </a:cubicBezTo>
                <a:cubicBezTo>
                  <a:pt x="2432413" y="291082"/>
                  <a:pt x="2442199" y="286689"/>
                  <a:pt x="2451370" y="282103"/>
                </a:cubicBezTo>
                <a:cubicBezTo>
                  <a:pt x="2461827" y="276874"/>
                  <a:pt x="2470825" y="269132"/>
                  <a:pt x="2480553" y="262647"/>
                </a:cubicBezTo>
                <a:cubicBezTo>
                  <a:pt x="2487038" y="243192"/>
                  <a:pt x="2491679" y="223021"/>
                  <a:pt x="2500008" y="204281"/>
                </a:cubicBezTo>
                <a:cubicBezTo>
                  <a:pt x="2517676" y="164527"/>
                  <a:pt x="2544617" y="128820"/>
                  <a:pt x="2558374" y="87549"/>
                </a:cubicBezTo>
                <a:cubicBezTo>
                  <a:pt x="2561617" y="77821"/>
                  <a:pt x="2566830" y="68541"/>
                  <a:pt x="2568102" y="58366"/>
                </a:cubicBezTo>
                <a:cubicBezTo>
                  <a:pt x="2570113" y="42279"/>
                  <a:pt x="2568102" y="25941"/>
                  <a:pt x="2568102" y="9728"/>
                </a:cubicBezTo>
              </a:path>
            </a:pathLst>
          </a:custGeom>
          <a:noFill/>
          <a:ln w="190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FFE1CD5-BD46-40A4-A309-C9FB78B61983}"/>
              </a:ext>
            </a:extLst>
          </p:cNvPr>
          <p:cNvSpPr/>
          <p:nvPr/>
        </p:nvSpPr>
        <p:spPr>
          <a:xfrm>
            <a:off x="4309353" y="2976664"/>
            <a:ext cx="4455268" cy="1439693"/>
          </a:xfrm>
          <a:custGeom>
            <a:avLst/>
            <a:gdLst>
              <a:gd name="connsiteX0" fmla="*/ 437745 w 4455268"/>
              <a:gd name="connsiteY0" fmla="*/ 749030 h 1439693"/>
              <a:gd name="connsiteX1" fmla="*/ 486383 w 4455268"/>
              <a:gd name="connsiteY1" fmla="*/ 787940 h 1439693"/>
              <a:gd name="connsiteX2" fmla="*/ 496111 w 4455268"/>
              <a:gd name="connsiteY2" fmla="*/ 972766 h 1439693"/>
              <a:gd name="connsiteX3" fmla="*/ 486383 w 4455268"/>
              <a:gd name="connsiteY3" fmla="*/ 1021404 h 1439693"/>
              <a:gd name="connsiteX4" fmla="*/ 428017 w 4455268"/>
              <a:gd name="connsiteY4" fmla="*/ 1079770 h 1439693"/>
              <a:gd name="connsiteX5" fmla="*/ 389107 w 4455268"/>
              <a:gd name="connsiteY5" fmla="*/ 1089498 h 1439693"/>
              <a:gd name="connsiteX6" fmla="*/ 330741 w 4455268"/>
              <a:gd name="connsiteY6" fmla="*/ 1128408 h 1439693"/>
              <a:gd name="connsiteX7" fmla="*/ 155643 w 4455268"/>
              <a:gd name="connsiteY7" fmla="*/ 1167319 h 1439693"/>
              <a:gd name="connsiteX8" fmla="*/ 58366 w 4455268"/>
              <a:gd name="connsiteY8" fmla="*/ 1147864 h 1439693"/>
              <a:gd name="connsiteX9" fmla="*/ 38911 w 4455268"/>
              <a:gd name="connsiteY9" fmla="*/ 1128408 h 1439693"/>
              <a:gd name="connsiteX10" fmla="*/ 19456 w 4455268"/>
              <a:gd name="connsiteY10" fmla="*/ 1070042 h 1439693"/>
              <a:gd name="connsiteX11" fmla="*/ 0 w 4455268"/>
              <a:gd name="connsiteY11" fmla="*/ 963038 h 1439693"/>
              <a:gd name="connsiteX12" fmla="*/ 9728 w 4455268"/>
              <a:gd name="connsiteY12" fmla="*/ 856034 h 1439693"/>
              <a:gd name="connsiteX13" fmla="*/ 38911 w 4455268"/>
              <a:gd name="connsiteY13" fmla="*/ 749030 h 1439693"/>
              <a:gd name="connsiteX14" fmla="*/ 107004 w 4455268"/>
              <a:gd name="connsiteY14" fmla="*/ 700391 h 1439693"/>
              <a:gd name="connsiteX15" fmla="*/ 155643 w 4455268"/>
              <a:gd name="connsiteY15" fmla="*/ 680936 h 1439693"/>
              <a:gd name="connsiteX16" fmla="*/ 486383 w 4455268"/>
              <a:gd name="connsiteY16" fmla="*/ 671208 h 1439693"/>
              <a:gd name="connsiteX17" fmla="*/ 758758 w 4455268"/>
              <a:gd name="connsiteY17" fmla="*/ 632298 h 1439693"/>
              <a:gd name="connsiteX18" fmla="*/ 933856 w 4455268"/>
              <a:gd name="connsiteY18" fmla="*/ 612842 h 1439693"/>
              <a:gd name="connsiteX19" fmla="*/ 1031132 w 4455268"/>
              <a:gd name="connsiteY19" fmla="*/ 603115 h 1439693"/>
              <a:gd name="connsiteX20" fmla="*/ 1896894 w 4455268"/>
              <a:gd name="connsiteY20" fmla="*/ 583659 h 1439693"/>
              <a:gd name="connsiteX21" fmla="*/ 2003898 w 4455268"/>
              <a:gd name="connsiteY21" fmla="*/ 583659 h 1439693"/>
              <a:gd name="connsiteX22" fmla="*/ 2013626 w 4455268"/>
              <a:gd name="connsiteY22" fmla="*/ 680936 h 1439693"/>
              <a:gd name="connsiteX23" fmla="*/ 2023353 w 4455268"/>
              <a:gd name="connsiteY23" fmla="*/ 719847 h 1439693"/>
              <a:gd name="connsiteX24" fmla="*/ 2033081 w 4455268"/>
              <a:gd name="connsiteY24" fmla="*/ 768485 h 1439693"/>
              <a:gd name="connsiteX25" fmla="*/ 2042809 w 4455268"/>
              <a:gd name="connsiteY25" fmla="*/ 807396 h 1439693"/>
              <a:gd name="connsiteX26" fmla="*/ 2081719 w 4455268"/>
              <a:gd name="connsiteY26" fmla="*/ 875489 h 1439693"/>
              <a:gd name="connsiteX27" fmla="*/ 2159541 w 4455268"/>
              <a:gd name="connsiteY27" fmla="*/ 1001949 h 1439693"/>
              <a:gd name="connsiteX28" fmla="*/ 2217907 w 4455268"/>
              <a:gd name="connsiteY28" fmla="*/ 1070042 h 1439693"/>
              <a:gd name="connsiteX29" fmla="*/ 2256817 w 4455268"/>
              <a:gd name="connsiteY29" fmla="*/ 1099225 h 1439693"/>
              <a:gd name="connsiteX30" fmla="*/ 2295728 w 4455268"/>
              <a:gd name="connsiteY30" fmla="*/ 1138136 h 1439693"/>
              <a:gd name="connsiteX31" fmla="*/ 2334638 w 4455268"/>
              <a:gd name="connsiteY31" fmla="*/ 1157591 h 1439693"/>
              <a:gd name="connsiteX32" fmla="*/ 2402732 w 4455268"/>
              <a:gd name="connsiteY32" fmla="*/ 1206230 h 1439693"/>
              <a:gd name="connsiteX33" fmla="*/ 2441643 w 4455268"/>
              <a:gd name="connsiteY33" fmla="*/ 1215957 h 1439693"/>
              <a:gd name="connsiteX34" fmla="*/ 2490281 w 4455268"/>
              <a:gd name="connsiteY34" fmla="*/ 1235413 h 1439693"/>
              <a:gd name="connsiteX35" fmla="*/ 2597285 w 4455268"/>
              <a:gd name="connsiteY35" fmla="*/ 1264596 h 1439693"/>
              <a:gd name="connsiteX36" fmla="*/ 2684834 w 4455268"/>
              <a:gd name="connsiteY36" fmla="*/ 1313234 h 1439693"/>
              <a:gd name="connsiteX37" fmla="*/ 2743200 w 4455268"/>
              <a:gd name="connsiteY37" fmla="*/ 1332689 h 1439693"/>
              <a:gd name="connsiteX38" fmla="*/ 2957209 w 4455268"/>
              <a:gd name="connsiteY38" fmla="*/ 1391055 h 1439693"/>
              <a:gd name="connsiteX39" fmla="*/ 3044758 w 4455268"/>
              <a:gd name="connsiteY39" fmla="*/ 1420238 h 1439693"/>
              <a:gd name="connsiteX40" fmla="*/ 3112851 w 4455268"/>
              <a:gd name="connsiteY40" fmla="*/ 1429966 h 1439693"/>
              <a:gd name="connsiteX41" fmla="*/ 3161490 w 4455268"/>
              <a:gd name="connsiteY41" fmla="*/ 1439693 h 1439693"/>
              <a:gd name="connsiteX42" fmla="*/ 3463047 w 4455268"/>
              <a:gd name="connsiteY42" fmla="*/ 1429966 h 1439693"/>
              <a:gd name="connsiteX43" fmla="*/ 3696511 w 4455268"/>
              <a:gd name="connsiteY43" fmla="*/ 1371600 h 1439693"/>
              <a:gd name="connsiteX44" fmla="*/ 3900792 w 4455268"/>
              <a:gd name="connsiteY44" fmla="*/ 1303506 h 1439693"/>
              <a:gd name="connsiteX45" fmla="*/ 3939702 w 4455268"/>
              <a:gd name="connsiteY45" fmla="*/ 1274323 h 1439693"/>
              <a:gd name="connsiteX46" fmla="*/ 4066162 w 4455268"/>
              <a:gd name="connsiteY46" fmla="*/ 1206230 h 1439693"/>
              <a:gd name="connsiteX47" fmla="*/ 4241260 w 4455268"/>
              <a:gd name="connsiteY47" fmla="*/ 1050587 h 1439693"/>
              <a:gd name="connsiteX48" fmla="*/ 4328809 w 4455268"/>
              <a:gd name="connsiteY48" fmla="*/ 953310 h 1439693"/>
              <a:gd name="connsiteX49" fmla="*/ 4377447 w 4455268"/>
              <a:gd name="connsiteY49" fmla="*/ 875489 h 1439693"/>
              <a:gd name="connsiteX50" fmla="*/ 4406630 w 4455268"/>
              <a:gd name="connsiteY50" fmla="*/ 680936 h 1439693"/>
              <a:gd name="connsiteX51" fmla="*/ 4435813 w 4455268"/>
              <a:gd name="connsiteY51" fmla="*/ 544749 h 1439693"/>
              <a:gd name="connsiteX52" fmla="*/ 4445541 w 4455268"/>
              <a:gd name="connsiteY52" fmla="*/ 457200 h 1439693"/>
              <a:gd name="connsiteX53" fmla="*/ 4455268 w 4455268"/>
              <a:gd name="connsiteY53" fmla="*/ 389106 h 1439693"/>
              <a:gd name="connsiteX54" fmla="*/ 4445541 w 4455268"/>
              <a:gd name="connsiteY54" fmla="*/ 165370 h 1439693"/>
              <a:gd name="connsiteX55" fmla="*/ 4435813 w 4455268"/>
              <a:gd name="connsiteY55" fmla="*/ 136187 h 1439693"/>
              <a:gd name="connsiteX56" fmla="*/ 4367719 w 4455268"/>
              <a:gd name="connsiteY56" fmla="*/ 87549 h 1439693"/>
              <a:gd name="connsiteX57" fmla="*/ 4338536 w 4455268"/>
              <a:gd name="connsiteY57" fmla="*/ 77821 h 1439693"/>
              <a:gd name="connsiteX58" fmla="*/ 4260715 w 4455268"/>
              <a:gd name="connsiteY58" fmla="*/ 48638 h 1439693"/>
              <a:gd name="connsiteX59" fmla="*/ 4134256 w 4455268"/>
              <a:gd name="connsiteY59" fmla="*/ 29183 h 1439693"/>
              <a:gd name="connsiteX60" fmla="*/ 4007796 w 4455268"/>
              <a:gd name="connsiteY60" fmla="*/ 19455 h 1439693"/>
              <a:gd name="connsiteX61" fmla="*/ 3579779 w 4455268"/>
              <a:gd name="connsiteY61" fmla="*/ 0 h 1439693"/>
              <a:gd name="connsiteX62" fmla="*/ 2286000 w 4455268"/>
              <a:gd name="connsiteY62" fmla="*/ 19455 h 1439693"/>
              <a:gd name="connsiteX63" fmla="*/ 2188724 w 4455268"/>
              <a:gd name="connsiteY63" fmla="*/ 29183 h 1439693"/>
              <a:gd name="connsiteX64" fmla="*/ 2033081 w 4455268"/>
              <a:gd name="connsiteY64" fmla="*/ 38910 h 1439693"/>
              <a:gd name="connsiteX65" fmla="*/ 1955260 w 4455268"/>
              <a:gd name="connsiteY65" fmla="*/ 68093 h 1439693"/>
              <a:gd name="connsiteX66" fmla="*/ 1916349 w 4455268"/>
              <a:gd name="connsiteY66" fmla="*/ 136187 h 1439693"/>
              <a:gd name="connsiteX67" fmla="*/ 1887166 w 4455268"/>
              <a:gd name="connsiteY67" fmla="*/ 184825 h 1439693"/>
              <a:gd name="connsiteX68" fmla="*/ 1877438 w 4455268"/>
              <a:gd name="connsiteY68" fmla="*/ 223736 h 1439693"/>
              <a:gd name="connsiteX69" fmla="*/ 1896894 w 4455268"/>
              <a:gd name="connsiteY69" fmla="*/ 428017 h 1439693"/>
              <a:gd name="connsiteX70" fmla="*/ 1926077 w 4455268"/>
              <a:gd name="connsiteY70" fmla="*/ 505838 h 1439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4455268" h="1439693">
                <a:moveTo>
                  <a:pt x="437745" y="749030"/>
                </a:moveTo>
                <a:cubicBezTo>
                  <a:pt x="453958" y="762000"/>
                  <a:pt x="481142" y="767850"/>
                  <a:pt x="486383" y="787940"/>
                </a:cubicBezTo>
                <a:cubicBezTo>
                  <a:pt x="501956" y="847636"/>
                  <a:pt x="496111" y="911072"/>
                  <a:pt x="496111" y="972766"/>
                </a:cubicBezTo>
                <a:cubicBezTo>
                  <a:pt x="496111" y="989300"/>
                  <a:pt x="495260" y="1007455"/>
                  <a:pt x="486383" y="1021404"/>
                </a:cubicBezTo>
                <a:cubicBezTo>
                  <a:pt x="471611" y="1044616"/>
                  <a:pt x="454709" y="1073097"/>
                  <a:pt x="428017" y="1079770"/>
                </a:cubicBezTo>
                <a:lnTo>
                  <a:pt x="389107" y="1089498"/>
                </a:lnTo>
                <a:cubicBezTo>
                  <a:pt x="369652" y="1102468"/>
                  <a:pt x="352923" y="1121014"/>
                  <a:pt x="330741" y="1128408"/>
                </a:cubicBezTo>
                <a:cubicBezTo>
                  <a:pt x="274019" y="1147315"/>
                  <a:pt x="155643" y="1167319"/>
                  <a:pt x="155643" y="1167319"/>
                </a:cubicBezTo>
                <a:cubicBezTo>
                  <a:pt x="143844" y="1165633"/>
                  <a:pt x="79586" y="1160596"/>
                  <a:pt x="58366" y="1147864"/>
                </a:cubicBezTo>
                <a:cubicBezTo>
                  <a:pt x="50502" y="1143145"/>
                  <a:pt x="45396" y="1134893"/>
                  <a:pt x="38911" y="1128408"/>
                </a:cubicBezTo>
                <a:cubicBezTo>
                  <a:pt x="32426" y="1108953"/>
                  <a:pt x="22000" y="1090391"/>
                  <a:pt x="19456" y="1070042"/>
                </a:cubicBezTo>
                <a:cubicBezTo>
                  <a:pt x="8456" y="982046"/>
                  <a:pt x="17995" y="1017022"/>
                  <a:pt x="0" y="963038"/>
                </a:cubicBezTo>
                <a:cubicBezTo>
                  <a:pt x="3243" y="927370"/>
                  <a:pt x="5773" y="891630"/>
                  <a:pt x="9728" y="856034"/>
                </a:cubicBezTo>
                <a:cubicBezTo>
                  <a:pt x="15234" y="806480"/>
                  <a:pt x="13169" y="787643"/>
                  <a:pt x="38911" y="749030"/>
                </a:cubicBezTo>
                <a:cubicBezTo>
                  <a:pt x="52583" y="728521"/>
                  <a:pt x="89983" y="708901"/>
                  <a:pt x="107004" y="700391"/>
                </a:cubicBezTo>
                <a:cubicBezTo>
                  <a:pt x="122622" y="692582"/>
                  <a:pt x="138233" y="682275"/>
                  <a:pt x="155643" y="680936"/>
                </a:cubicBezTo>
                <a:cubicBezTo>
                  <a:pt x="265612" y="672477"/>
                  <a:pt x="376136" y="674451"/>
                  <a:pt x="486383" y="671208"/>
                </a:cubicBezTo>
                <a:cubicBezTo>
                  <a:pt x="600596" y="653637"/>
                  <a:pt x="640457" y="646638"/>
                  <a:pt x="758758" y="632298"/>
                </a:cubicBezTo>
                <a:cubicBezTo>
                  <a:pt x="817056" y="625231"/>
                  <a:pt x="875465" y="619098"/>
                  <a:pt x="933856" y="612842"/>
                </a:cubicBezTo>
                <a:cubicBezTo>
                  <a:pt x="966258" y="609370"/>
                  <a:pt x="998560" y="604102"/>
                  <a:pt x="1031132" y="603115"/>
                </a:cubicBezTo>
                <a:lnTo>
                  <a:pt x="1896894" y="583659"/>
                </a:lnTo>
                <a:cubicBezTo>
                  <a:pt x="1915232" y="579992"/>
                  <a:pt x="1988442" y="559371"/>
                  <a:pt x="2003898" y="583659"/>
                </a:cubicBezTo>
                <a:cubicBezTo>
                  <a:pt x="2021393" y="611152"/>
                  <a:pt x="2009018" y="648676"/>
                  <a:pt x="2013626" y="680936"/>
                </a:cubicBezTo>
                <a:cubicBezTo>
                  <a:pt x="2015517" y="694171"/>
                  <a:pt x="2020453" y="706796"/>
                  <a:pt x="2023353" y="719847"/>
                </a:cubicBezTo>
                <a:cubicBezTo>
                  <a:pt x="2026940" y="735987"/>
                  <a:pt x="2029494" y="752345"/>
                  <a:pt x="2033081" y="768485"/>
                </a:cubicBezTo>
                <a:cubicBezTo>
                  <a:pt x="2035981" y="781536"/>
                  <a:pt x="2038115" y="794878"/>
                  <a:pt x="2042809" y="807396"/>
                </a:cubicBezTo>
                <a:cubicBezTo>
                  <a:pt x="2055787" y="842005"/>
                  <a:pt x="2063657" y="846139"/>
                  <a:pt x="2081719" y="875489"/>
                </a:cubicBezTo>
                <a:cubicBezTo>
                  <a:pt x="2099919" y="905064"/>
                  <a:pt x="2133387" y="965334"/>
                  <a:pt x="2159541" y="1001949"/>
                </a:cubicBezTo>
                <a:cubicBezTo>
                  <a:pt x="2179775" y="1030276"/>
                  <a:pt x="2191858" y="1047714"/>
                  <a:pt x="2217907" y="1070042"/>
                </a:cubicBezTo>
                <a:cubicBezTo>
                  <a:pt x="2230216" y="1080593"/>
                  <a:pt x="2244616" y="1088549"/>
                  <a:pt x="2256817" y="1099225"/>
                </a:cubicBezTo>
                <a:cubicBezTo>
                  <a:pt x="2270621" y="1111304"/>
                  <a:pt x="2281054" y="1127130"/>
                  <a:pt x="2295728" y="1138136"/>
                </a:cubicBezTo>
                <a:cubicBezTo>
                  <a:pt x="2307329" y="1146837"/>
                  <a:pt x="2322404" y="1149806"/>
                  <a:pt x="2334638" y="1157591"/>
                </a:cubicBezTo>
                <a:cubicBezTo>
                  <a:pt x="2358171" y="1172567"/>
                  <a:pt x="2378244" y="1192873"/>
                  <a:pt x="2402732" y="1206230"/>
                </a:cubicBezTo>
                <a:cubicBezTo>
                  <a:pt x="2414469" y="1212632"/>
                  <a:pt x="2428960" y="1211729"/>
                  <a:pt x="2441643" y="1215957"/>
                </a:cubicBezTo>
                <a:cubicBezTo>
                  <a:pt x="2458209" y="1221479"/>
                  <a:pt x="2473556" y="1230395"/>
                  <a:pt x="2490281" y="1235413"/>
                </a:cubicBezTo>
                <a:cubicBezTo>
                  <a:pt x="2638658" y="1279927"/>
                  <a:pt x="2424464" y="1201752"/>
                  <a:pt x="2597285" y="1264596"/>
                </a:cubicBezTo>
                <a:cubicBezTo>
                  <a:pt x="2748420" y="1319554"/>
                  <a:pt x="2550767" y="1246201"/>
                  <a:pt x="2684834" y="1313234"/>
                </a:cubicBezTo>
                <a:cubicBezTo>
                  <a:pt x="2703177" y="1322405"/>
                  <a:pt x="2723415" y="1327293"/>
                  <a:pt x="2743200" y="1332689"/>
                </a:cubicBezTo>
                <a:cubicBezTo>
                  <a:pt x="2814536" y="1352144"/>
                  <a:pt x="2887062" y="1367673"/>
                  <a:pt x="2957209" y="1391055"/>
                </a:cubicBezTo>
                <a:cubicBezTo>
                  <a:pt x="2986392" y="1400783"/>
                  <a:pt x="3014915" y="1412777"/>
                  <a:pt x="3044758" y="1420238"/>
                </a:cubicBezTo>
                <a:cubicBezTo>
                  <a:pt x="3067002" y="1425799"/>
                  <a:pt x="3090235" y="1426197"/>
                  <a:pt x="3112851" y="1429966"/>
                </a:cubicBezTo>
                <a:cubicBezTo>
                  <a:pt x="3129160" y="1432684"/>
                  <a:pt x="3145277" y="1436451"/>
                  <a:pt x="3161490" y="1439693"/>
                </a:cubicBezTo>
                <a:cubicBezTo>
                  <a:pt x="3262009" y="1436451"/>
                  <a:pt x="3362871" y="1438870"/>
                  <a:pt x="3463047" y="1429966"/>
                </a:cubicBezTo>
                <a:cubicBezTo>
                  <a:pt x="3522712" y="1424662"/>
                  <a:pt x="3634702" y="1391538"/>
                  <a:pt x="3696511" y="1371600"/>
                </a:cubicBezTo>
                <a:cubicBezTo>
                  <a:pt x="3764822" y="1349564"/>
                  <a:pt x="3900792" y="1303506"/>
                  <a:pt x="3900792" y="1303506"/>
                </a:cubicBezTo>
                <a:cubicBezTo>
                  <a:pt x="3913762" y="1293778"/>
                  <a:pt x="3925728" y="1282543"/>
                  <a:pt x="3939702" y="1274323"/>
                </a:cubicBezTo>
                <a:cubicBezTo>
                  <a:pt x="3980968" y="1250049"/>
                  <a:pt x="4026327" y="1232787"/>
                  <a:pt x="4066162" y="1206230"/>
                </a:cubicBezTo>
                <a:cubicBezTo>
                  <a:pt x="4235906" y="1093068"/>
                  <a:pt x="4160087" y="1141907"/>
                  <a:pt x="4241260" y="1050587"/>
                </a:cubicBezTo>
                <a:cubicBezTo>
                  <a:pt x="4292092" y="993401"/>
                  <a:pt x="4276692" y="1026274"/>
                  <a:pt x="4328809" y="953310"/>
                </a:cubicBezTo>
                <a:cubicBezTo>
                  <a:pt x="4346589" y="928418"/>
                  <a:pt x="4361234" y="901429"/>
                  <a:pt x="4377447" y="875489"/>
                </a:cubicBezTo>
                <a:cubicBezTo>
                  <a:pt x="4425429" y="659568"/>
                  <a:pt x="4369327" y="929620"/>
                  <a:pt x="4406630" y="680936"/>
                </a:cubicBezTo>
                <a:cubicBezTo>
                  <a:pt x="4410284" y="656579"/>
                  <a:pt x="4430945" y="578826"/>
                  <a:pt x="4435813" y="544749"/>
                </a:cubicBezTo>
                <a:cubicBezTo>
                  <a:pt x="4439966" y="515682"/>
                  <a:pt x="4441899" y="486336"/>
                  <a:pt x="4445541" y="457200"/>
                </a:cubicBezTo>
                <a:cubicBezTo>
                  <a:pt x="4448385" y="434449"/>
                  <a:pt x="4452026" y="411804"/>
                  <a:pt x="4455268" y="389106"/>
                </a:cubicBezTo>
                <a:cubicBezTo>
                  <a:pt x="4452026" y="314527"/>
                  <a:pt x="4451266" y="239799"/>
                  <a:pt x="4445541" y="165370"/>
                </a:cubicBezTo>
                <a:cubicBezTo>
                  <a:pt x="4444755" y="155146"/>
                  <a:pt x="4441501" y="144719"/>
                  <a:pt x="4435813" y="136187"/>
                </a:cubicBezTo>
                <a:cubicBezTo>
                  <a:pt x="4418018" y="109495"/>
                  <a:pt x="4396122" y="99721"/>
                  <a:pt x="4367719" y="87549"/>
                </a:cubicBezTo>
                <a:cubicBezTo>
                  <a:pt x="4358294" y="83510"/>
                  <a:pt x="4348173" y="81325"/>
                  <a:pt x="4338536" y="77821"/>
                </a:cubicBezTo>
                <a:cubicBezTo>
                  <a:pt x="4312500" y="68353"/>
                  <a:pt x="4287194" y="56786"/>
                  <a:pt x="4260715" y="48638"/>
                </a:cubicBezTo>
                <a:cubicBezTo>
                  <a:pt x="4232435" y="39936"/>
                  <a:pt x="4155763" y="31231"/>
                  <a:pt x="4134256" y="29183"/>
                </a:cubicBezTo>
                <a:cubicBezTo>
                  <a:pt x="4092169" y="25175"/>
                  <a:pt x="4050015" y="21677"/>
                  <a:pt x="4007796" y="19455"/>
                </a:cubicBezTo>
                <a:lnTo>
                  <a:pt x="3579779" y="0"/>
                </a:lnTo>
                <a:lnTo>
                  <a:pt x="2286000" y="19455"/>
                </a:lnTo>
                <a:cubicBezTo>
                  <a:pt x="2253431" y="20541"/>
                  <a:pt x="2221215" y="26684"/>
                  <a:pt x="2188724" y="29183"/>
                </a:cubicBezTo>
                <a:cubicBezTo>
                  <a:pt x="2136895" y="33170"/>
                  <a:pt x="2084962" y="35668"/>
                  <a:pt x="2033081" y="38910"/>
                </a:cubicBezTo>
                <a:cubicBezTo>
                  <a:pt x="2007141" y="48638"/>
                  <a:pt x="1979581" y="54827"/>
                  <a:pt x="1955260" y="68093"/>
                </a:cubicBezTo>
                <a:cubicBezTo>
                  <a:pt x="1913125" y="91076"/>
                  <a:pt x="1932813" y="99143"/>
                  <a:pt x="1916349" y="136187"/>
                </a:cubicBezTo>
                <a:cubicBezTo>
                  <a:pt x="1908670" y="153464"/>
                  <a:pt x="1896894" y="168612"/>
                  <a:pt x="1887166" y="184825"/>
                </a:cubicBezTo>
                <a:cubicBezTo>
                  <a:pt x="1883923" y="197795"/>
                  <a:pt x="1877438" y="210366"/>
                  <a:pt x="1877438" y="223736"/>
                </a:cubicBezTo>
                <a:cubicBezTo>
                  <a:pt x="1877438" y="332082"/>
                  <a:pt x="1876319" y="352574"/>
                  <a:pt x="1896894" y="428017"/>
                </a:cubicBezTo>
                <a:cubicBezTo>
                  <a:pt x="1916314" y="499225"/>
                  <a:pt x="1899909" y="479670"/>
                  <a:pt x="1926077" y="505838"/>
                </a:cubicBezTo>
              </a:path>
            </a:pathLst>
          </a:custGeom>
          <a:noFill/>
          <a:ln w="1905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174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900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Relationships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0B9B8E-F58F-4075-981C-9C19038A6FE7}"/>
              </a:ext>
            </a:extLst>
          </p:cNvPr>
          <p:cNvSpPr txBox="1"/>
          <p:nvPr/>
        </p:nvSpPr>
        <p:spPr>
          <a:xfrm>
            <a:off x="175098" y="1630321"/>
            <a:ext cx="8832715" cy="40273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800" b="0" dirty="0">
                <a:effectLst/>
                <a:latin typeface="+mn-lt"/>
                <a:ea typeface="SimSun"/>
                <a:cs typeface="Arial" panose="020B0604020202020204" pitchFamily="34" charset="0"/>
              </a:rPr>
              <a:t>1). The weight of 100mL of H</a:t>
            </a:r>
            <a:r>
              <a:rPr lang="en-GB" sz="2800" b="0" baseline="-25000" dirty="0">
                <a:effectLst/>
                <a:latin typeface="+mn-lt"/>
                <a:ea typeface="SimSun"/>
                <a:cs typeface="Arial" panose="020B0604020202020204" pitchFamily="34" charset="0"/>
              </a:rPr>
              <a:t>2</a:t>
            </a:r>
            <a:r>
              <a:rPr lang="en-GB" sz="2800" b="0" dirty="0">
                <a:effectLst/>
                <a:latin typeface="+mn-lt"/>
                <a:ea typeface="SimSun"/>
                <a:cs typeface="Arial" panose="020B0604020202020204" pitchFamily="34" charset="0"/>
              </a:rPr>
              <a:t>O @ 4</a:t>
            </a:r>
            <a:r>
              <a:rPr lang="en-GB" sz="2000" b="0" baseline="50000" dirty="0">
                <a:effectLst/>
                <a:latin typeface="+mn-lt"/>
                <a:ea typeface="SimSun"/>
                <a:cs typeface="Arial" panose="020B0604020202020204" pitchFamily="34" charset="0"/>
                <a:sym typeface="Wingdings" panose="05000000000000000000" pitchFamily="2" charset="2"/>
              </a:rPr>
              <a:t></a:t>
            </a:r>
            <a:r>
              <a:rPr lang="en-GB" sz="2800" b="0" dirty="0">
                <a:effectLst/>
                <a:latin typeface="+mn-lt"/>
                <a:ea typeface="SimSun"/>
                <a:cs typeface="Arial" panose="020B0604020202020204" pitchFamily="34" charset="0"/>
              </a:rPr>
              <a:t>C ≈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800" b="0" dirty="0">
                <a:solidFill>
                  <a:srgbClr val="0070C0"/>
                </a:solidFill>
                <a:effectLst/>
                <a:latin typeface="+mn-lt"/>
                <a:ea typeface="SimSun"/>
                <a:cs typeface="Arial" panose="020B0604020202020204" pitchFamily="34" charset="0"/>
              </a:rPr>
              <a:t>						</a:t>
            </a:r>
            <a:r>
              <a:rPr lang="en-GB" sz="2800" b="0" dirty="0">
                <a:solidFill>
                  <a:schemeClr val="accent6">
                    <a:lumMod val="75000"/>
                  </a:schemeClr>
                </a:solidFill>
                <a:effectLst/>
                <a:latin typeface="+mn-lt"/>
                <a:ea typeface="SimSun"/>
                <a:cs typeface="Arial" panose="020B0604020202020204" pitchFamily="34" charset="0"/>
              </a:rPr>
              <a:t>a). 10g         b). 100g         c). 1kg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2800" dirty="0">
              <a:ea typeface="SimSun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GB" sz="2800" b="0" dirty="0">
                <a:effectLst/>
                <a:latin typeface="+mn-lt"/>
                <a:ea typeface="SimSun"/>
                <a:cs typeface="Arial" panose="020B0604020202020204" pitchFamily="34" charset="0"/>
              </a:rPr>
              <a:t>2). The Weight of 2.5L of isopropyl alcohol (SG 0.8) ≈</a:t>
            </a:r>
          </a:p>
          <a:p>
            <a:pPr>
              <a:lnSpc>
                <a:spcPct val="115000"/>
              </a:lnSpc>
            </a:pPr>
            <a:r>
              <a:rPr lang="en-GB" sz="2800" dirty="0">
                <a:ea typeface="SimSun"/>
                <a:cs typeface="Arial" panose="020B0604020202020204" pitchFamily="34" charset="0"/>
              </a:rPr>
              <a:t>						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SimSun"/>
                <a:cs typeface="Arial" panose="020B0604020202020204" pitchFamily="34" charset="0"/>
              </a:rPr>
              <a:t>a). 3.125kg       b). 2kg      c). 1.8kg</a:t>
            </a:r>
          </a:p>
          <a:p>
            <a:pPr>
              <a:lnSpc>
                <a:spcPct val="115000"/>
              </a:lnSpc>
            </a:pPr>
            <a:endParaRPr lang="en-GB" sz="2800" b="0" dirty="0">
              <a:solidFill>
                <a:srgbClr val="0070C0"/>
              </a:solidFill>
              <a:effectLst/>
              <a:latin typeface="+mn-lt"/>
              <a:ea typeface="SimSun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GB" sz="2800" b="0" dirty="0">
                <a:effectLst/>
                <a:latin typeface="+mn-lt"/>
                <a:ea typeface="SimSun"/>
                <a:cs typeface="Arial" panose="020B0604020202020204" pitchFamily="34" charset="0"/>
              </a:rPr>
              <a:t>3). The volume of 200g of ethylene glycol (SG 1.1) ≈</a:t>
            </a:r>
          </a:p>
          <a:p>
            <a:pPr>
              <a:lnSpc>
                <a:spcPct val="115000"/>
              </a:lnSpc>
            </a:pPr>
            <a:r>
              <a:rPr lang="en-GB" sz="2800" dirty="0">
                <a:ea typeface="SimSun"/>
                <a:cs typeface="Arial" panose="020B0604020202020204" pitchFamily="34" charset="0"/>
              </a:rPr>
              <a:t>						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SimSun"/>
                <a:cs typeface="Arial" panose="020B0604020202020204" pitchFamily="34" charset="0"/>
              </a:rPr>
              <a:t>a). 182mL     b). 200mL    c). 220mL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D775CF-EF35-4D1E-B37C-BC6E203ADB22}"/>
              </a:ext>
            </a:extLst>
          </p:cNvPr>
          <p:cNvSpPr txBox="1"/>
          <p:nvPr/>
        </p:nvSpPr>
        <p:spPr>
          <a:xfrm>
            <a:off x="5875508" y="2140087"/>
            <a:ext cx="5068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rgbClr val="0070C0"/>
                </a:solidFill>
                <a:sym typeface="Wingdings" panose="05000000000000000000" pitchFamily="2" charset="2"/>
              </a:rPr>
              <a:t></a:t>
            </a:r>
            <a:endParaRPr lang="en-GB" sz="3200" dirty="0">
              <a:solidFill>
                <a:srgbClr val="0070C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E58C6B8-9350-475A-B028-6FAEF33C063E}"/>
              </a:ext>
            </a:extLst>
          </p:cNvPr>
          <p:cNvSpPr txBox="1"/>
          <p:nvPr/>
        </p:nvSpPr>
        <p:spPr>
          <a:xfrm>
            <a:off x="6164098" y="3634909"/>
            <a:ext cx="5068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rgbClr val="0070C0"/>
                </a:solidFill>
                <a:sym typeface="Wingdings" panose="05000000000000000000" pitchFamily="2" charset="2"/>
              </a:rPr>
              <a:t></a:t>
            </a:r>
            <a:endParaRPr lang="en-GB" sz="3200" dirty="0">
              <a:solidFill>
                <a:srgbClr val="0070C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E480FB6-1E57-4977-842E-A83483548F70}"/>
              </a:ext>
            </a:extLst>
          </p:cNvPr>
          <p:cNvSpPr txBox="1"/>
          <p:nvPr/>
        </p:nvSpPr>
        <p:spPr>
          <a:xfrm>
            <a:off x="4422842" y="5064877"/>
            <a:ext cx="5068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rgbClr val="0070C0"/>
                </a:solidFill>
                <a:sym typeface="Wingdings" panose="05000000000000000000" pitchFamily="2" charset="2"/>
              </a:rPr>
              <a:t></a:t>
            </a:r>
            <a:endParaRPr lang="en-GB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406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84581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Mass and volume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999" y="1393801"/>
            <a:ext cx="8327719" cy="52200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endParaRPr lang="en-GB" sz="3200" dirty="0"/>
          </a:p>
          <a:p>
            <a:pPr marL="357188" indent="-357188">
              <a:lnSpc>
                <a:spcPct val="100000"/>
              </a:lnSpc>
              <a:spcBef>
                <a:spcPts val="2400"/>
              </a:spcBef>
            </a:pPr>
            <a:r>
              <a:rPr lang="en-GB" dirty="0"/>
              <a:t>Units of measure</a:t>
            </a:r>
          </a:p>
          <a:p>
            <a:pPr marL="357188" indent="-357188">
              <a:lnSpc>
                <a:spcPct val="100000"/>
              </a:lnSpc>
              <a:spcBef>
                <a:spcPts val="2400"/>
              </a:spcBef>
            </a:pPr>
            <a:r>
              <a:rPr lang="en-GB" dirty="0"/>
              <a:t>SI prefixes</a:t>
            </a:r>
          </a:p>
          <a:p>
            <a:pPr marL="357188" indent="-357188">
              <a:lnSpc>
                <a:spcPct val="100000"/>
              </a:lnSpc>
              <a:spcBef>
                <a:spcPts val="2400"/>
              </a:spcBef>
            </a:pPr>
            <a:r>
              <a:rPr lang="en-GB" dirty="0"/>
              <a:t>Relationship between mass/weight and volume</a:t>
            </a:r>
          </a:p>
        </p:txBody>
      </p:sp>
    </p:spTree>
    <p:extLst>
      <p:ext uri="{BB962C8B-B14F-4D97-AF65-F5344CB8AC3E}">
        <p14:creationId xmlns:p14="http://schemas.microsoft.com/office/powerpoint/2010/main" val="3575640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EB59865-737B-41D3-B3E9-9F953818241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3474" y="5784781"/>
            <a:ext cx="3582147" cy="1080000"/>
          </a:xfrm>
          <a:prstGeom prst="rect">
            <a:avLst/>
          </a:prstGeom>
        </p:spPr>
      </p:pic>
      <p:pic>
        <p:nvPicPr>
          <p:cNvPr id="18" name="Picture 17" descr="A picture containing black, clock, white&#10;&#10;Description automatically generated">
            <a:extLst>
              <a:ext uri="{FF2B5EF4-FFF2-40B4-BE49-F238E27FC236}">
                <a16:creationId xmlns:a16="http://schemas.microsoft.com/office/drawing/2014/main" id="{C47A7087-97DF-41A1-BAB0-21C85CFFEDDF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8930" y="2778587"/>
            <a:ext cx="1300824" cy="1300824"/>
          </a:xfrm>
          <a:prstGeom prst="rect">
            <a:avLst/>
          </a:prstGeom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92805963-4EBB-4606-AA15-4B20B70F4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686" y="1618018"/>
            <a:ext cx="8304550" cy="864000"/>
          </a:xfrm>
        </p:spPr>
        <p:txBody>
          <a:bodyPr>
            <a:noAutofit/>
          </a:bodyPr>
          <a:lstStyle/>
          <a:p>
            <a:r>
              <a:rPr lang="en-GB" sz="4000" b="1" dirty="0"/>
              <a:t>To book a maths/stats appointment…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1655A4C-D83C-4230-9EF0-33609FACD9B9}"/>
              </a:ext>
            </a:extLst>
          </p:cNvPr>
          <p:cNvSpPr/>
          <p:nvPr/>
        </p:nvSpPr>
        <p:spPr>
          <a:xfrm>
            <a:off x="729569" y="3310710"/>
            <a:ext cx="4856821" cy="42511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457200" rtl="0" eaLnBrk="1" fontAlgn="ctr" latinLnBrk="0" hangingPunct="1">
              <a:lnSpc>
                <a:spcPts val="2500"/>
              </a:lnSpc>
              <a:spcBef>
                <a:spcPct val="35000"/>
              </a:spcBef>
              <a:spcAft>
                <a:spcPts val="0"/>
              </a:spcAft>
              <a:buClr>
                <a:srgbClr val="44546A"/>
              </a:buClr>
              <a:buSzPct val="175000"/>
              <a:buFontTx/>
              <a:buNone/>
              <a:tabLst/>
              <a:defRPr/>
            </a:pPr>
            <a:r>
              <a:rPr kumimoji="0" lang="en-US" sz="2000" b="0" i="0" u="none" strike="noStrike" kern="1200" cap="none" spc="-100" normalizeH="0" baseline="0" noProof="0" dirty="0">
                <a:ln>
                  <a:noFill/>
                </a:ln>
                <a:solidFill>
                  <a:srgbClr val="00388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www.kent.ac.uk/student-learning-advisory-service</a:t>
            </a:r>
          </a:p>
        </p:txBody>
      </p:sp>
    </p:spTree>
    <p:extLst>
      <p:ext uri="{BB962C8B-B14F-4D97-AF65-F5344CB8AC3E}">
        <p14:creationId xmlns:p14="http://schemas.microsoft.com/office/powerpoint/2010/main" val="3799883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47E90-F7F4-44FC-8B78-92558D192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5400" dirty="0"/>
          </a:p>
          <a:p>
            <a:pPr marL="0" indent="0" algn="ctr">
              <a:buNone/>
            </a:pPr>
            <a:r>
              <a:rPr lang="en-GB" sz="80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044594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4885</TotalTime>
  <Words>332</Words>
  <Application>Microsoft Office PowerPoint</Application>
  <PresentationFormat>On-screen Show (4:3)</PresentationFormat>
  <Paragraphs>113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Ink Free</vt:lpstr>
      <vt:lpstr>Office Theme</vt:lpstr>
      <vt:lpstr>PowerPoint Presentation</vt:lpstr>
      <vt:lpstr>Mass and volume</vt:lpstr>
      <vt:lpstr>Units of measure</vt:lpstr>
      <vt:lpstr>Prefixes</vt:lpstr>
      <vt:lpstr>Relationships</vt:lpstr>
      <vt:lpstr>Relationships</vt:lpstr>
      <vt:lpstr>Mass and volume</vt:lpstr>
      <vt:lpstr>To book a maths/stats appointment…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Copping</dc:creator>
  <cp:lastModifiedBy>Tracey Ashmore</cp:lastModifiedBy>
  <cp:revision>244</cp:revision>
  <dcterms:created xsi:type="dcterms:W3CDTF">2020-05-07T08:56:05Z</dcterms:created>
  <dcterms:modified xsi:type="dcterms:W3CDTF">2022-09-13T14:29:55Z</dcterms:modified>
</cp:coreProperties>
</file>