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5" r:id="rId2"/>
    <p:sldId id="272" r:id="rId3"/>
    <p:sldId id="293" r:id="rId4"/>
    <p:sldId id="296" r:id="rId5"/>
    <p:sldId id="294" r:id="rId6"/>
    <p:sldId id="298" r:id="rId7"/>
    <p:sldId id="297" r:id="rId8"/>
    <p:sldId id="377" r:id="rId9"/>
    <p:sldId id="299" r:id="rId10"/>
    <p:sldId id="376" r:id="rId11"/>
    <p:sldId id="378" r:id="rId12"/>
    <p:sldId id="271"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DD"/>
    <a:srgbClr val="FFFDD0"/>
    <a:srgbClr val="777777"/>
    <a:srgbClr val="5C2E00"/>
    <a:srgbClr val="FF9021"/>
    <a:srgbClr val="B45A00"/>
    <a:srgbClr val="3E1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20" autoAdjust="0"/>
    <p:restoredTop sz="89219" autoAdjust="0"/>
  </p:normalViewPr>
  <p:slideViewPr>
    <p:cSldViewPr snapToGrid="0">
      <p:cViewPr varScale="1">
        <p:scale>
          <a:sx n="102" d="100"/>
          <a:sy n="102" d="100"/>
        </p:scale>
        <p:origin x="1962" y="96"/>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75" d="100"/>
          <a:sy n="75" d="100"/>
        </p:scale>
        <p:origin x="118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4E31F-DEE9-41A4-B5F9-5CDB68AC85F1}" type="datetimeFigureOut">
              <a:rPr lang="en-GB" smtClean="0"/>
              <a:t>17/02/2022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D73FA-CBC3-4E8E-AB7E-D17E626C479F}" type="slidenum">
              <a:rPr lang="en-GB" smtClean="0"/>
              <a:t>‹#›</a:t>
            </a:fld>
            <a:endParaRPr lang="en-GB"/>
          </a:p>
        </p:txBody>
      </p:sp>
    </p:spTree>
    <p:extLst>
      <p:ext uri="{BB962C8B-B14F-4D97-AF65-F5344CB8AC3E}">
        <p14:creationId xmlns:p14="http://schemas.microsoft.com/office/powerpoint/2010/main" val="3945655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kent.ac.uk/guides/online-teaching-and-learning-a-guide-for-student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kent.ac.uk/studentsupport/wellbeing/"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it-analysis.com/services/outsourcing/news_release.php?rel=3814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Time management and organisation</a:t>
            </a:r>
          </a:p>
        </p:txBody>
      </p:sp>
      <p:sp>
        <p:nvSpPr>
          <p:cNvPr id="4" name="Slide Number Placeholder 3"/>
          <p:cNvSpPr>
            <a:spLocks noGrp="1"/>
          </p:cNvSpPr>
          <p:nvPr>
            <p:ph type="sldNum" sz="quarter" idx="5"/>
          </p:nvPr>
        </p:nvSpPr>
        <p:spPr/>
        <p:txBody>
          <a:bodyPr/>
          <a:lstStyle/>
          <a:p>
            <a:fld id="{D2BD73FA-CBC3-4E8E-AB7E-D17E626C479F}" type="slidenum">
              <a:rPr lang="en-GB" smtClean="0"/>
              <a:t>1</a:t>
            </a:fld>
            <a:endParaRPr lang="en-GB"/>
          </a:p>
        </p:txBody>
      </p:sp>
    </p:spTree>
    <p:extLst>
      <p:ext uri="{BB962C8B-B14F-4D97-AF65-F5344CB8AC3E}">
        <p14:creationId xmlns:p14="http://schemas.microsoft.com/office/powerpoint/2010/main" val="1373467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priority grid is simple to duplicate. Tasks, be they personal or academic, that you decide to place in the top left box because they are both urgent AND important (a lecture to attend or an essay to hand in) will indicate the ones on which to focus. You might try filling in one of these grids tomorrow morning and plan your day accordingly.</a:t>
            </a:r>
          </a:p>
        </p:txBody>
      </p:sp>
      <p:sp>
        <p:nvSpPr>
          <p:cNvPr id="4" name="Slide Number Placeholder 3"/>
          <p:cNvSpPr>
            <a:spLocks noGrp="1"/>
          </p:cNvSpPr>
          <p:nvPr>
            <p:ph type="sldNum" sz="quarter" idx="5"/>
          </p:nvPr>
        </p:nvSpPr>
        <p:spPr/>
        <p:txBody>
          <a:bodyPr/>
          <a:lstStyle/>
          <a:p>
            <a:fld id="{D2BD73FA-CBC3-4E8E-AB7E-D17E626C479F}" type="slidenum">
              <a:rPr lang="en-GB" smtClean="0"/>
              <a:t>10</a:t>
            </a:fld>
            <a:endParaRPr lang="en-GB"/>
          </a:p>
        </p:txBody>
      </p:sp>
    </p:spTree>
    <p:extLst>
      <p:ext uri="{BB962C8B-B14F-4D97-AF65-F5344CB8AC3E}">
        <p14:creationId xmlns:p14="http://schemas.microsoft.com/office/powerpoint/2010/main" val="112600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2BD73FA-CBC3-4E8E-AB7E-D17E626C479F}" type="slidenum">
              <a:rPr lang="en-GB" smtClean="0"/>
              <a:t>11</a:t>
            </a:fld>
            <a:endParaRPr lang="en-GB"/>
          </a:p>
        </p:txBody>
      </p:sp>
    </p:spTree>
    <p:extLst>
      <p:ext uri="{BB962C8B-B14F-4D97-AF65-F5344CB8AC3E}">
        <p14:creationId xmlns:p14="http://schemas.microsoft.com/office/powerpoint/2010/main" val="2301341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BD73FA-CBC3-4E8E-AB7E-D17E626C479F}" type="slidenum">
              <a:rPr lang="en-GB" smtClean="0"/>
              <a:t>12</a:t>
            </a:fld>
            <a:endParaRPr lang="en-GB"/>
          </a:p>
        </p:txBody>
      </p:sp>
    </p:spTree>
    <p:extLst>
      <p:ext uri="{BB962C8B-B14F-4D97-AF65-F5344CB8AC3E}">
        <p14:creationId xmlns:p14="http://schemas.microsoft.com/office/powerpoint/2010/main" val="3843768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first thing you need to do at university is get organised. You’ll need to organise…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357188" indent="-357188">
              <a:lnSpc>
                <a:spcPct val="100000"/>
              </a:lnSpc>
              <a:spcBef>
                <a:spcPts val="2400"/>
              </a:spcBef>
            </a:pPr>
            <a:r>
              <a:rPr lang="en-GB" sz="1200" dirty="0"/>
              <a:t>Your studies</a:t>
            </a:r>
          </a:p>
          <a:p>
            <a:pPr marL="0" indent="0">
              <a:lnSpc>
                <a:spcPct val="100000"/>
              </a:lnSpc>
              <a:spcBef>
                <a:spcPts val="2400"/>
              </a:spcBef>
              <a:buNone/>
            </a:pPr>
            <a:r>
              <a:rPr lang="en-GB" sz="1200" dirty="0"/>
              <a:t>     - Understand your course</a:t>
            </a:r>
          </a:p>
          <a:p>
            <a:pPr marL="0" indent="0">
              <a:lnSpc>
                <a:spcPct val="100000"/>
              </a:lnSpc>
              <a:spcBef>
                <a:spcPts val="2400"/>
              </a:spcBef>
              <a:buNone/>
            </a:pPr>
            <a:r>
              <a:rPr lang="en-GB" sz="1200" dirty="0"/>
              <a:t>     - Keep your work organised</a:t>
            </a:r>
          </a:p>
          <a:p>
            <a:pPr marL="357188" indent="-357188">
              <a:lnSpc>
                <a:spcPct val="100000"/>
              </a:lnSpc>
              <a:spcBef>
                <a:spcPts val="2400"/>
              </a:spcBef>
            </a:pPr>
            <a:r>
              <a:rPr lang="en-GB" sz="1200" dirty="0"/>
              <a:t>Your time</a:t>
            </a:r>
          </a:p>
          <a:p>
            <a:pPr marL="0" indent="0">
              <a:lnSpc>
                <a:spcPct val="100000"/>
              </a:lnSpc>
              <a:spcBef>
                <a:spcPts val="2400"/>
              </a:spcBef>
              <a:buNone/>
            </a:pPr>
            <a:r>
              <a:rPr lang="en-GB" sz="1200" dirty="0"/>
              <a:t>     - Planning and maximising</a:t>
            </a:r>
          </a:p>
          <a:p>
            <a:pPr marL="0" indent="0">
              <a:lnSpc>
                <a:spcPct val="100000"/>
              </a:lnSpc>
              <a:spcBef>
                <a:spcPts val="2400"/>
              </a:spcBef>
              <a:buNone/>
            </a:pPr>
            <a:r>
              <a:rPr lang="en-GB" sz="1200" dirty="0"/>
              <a:t>     - Using time effectively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2BD73FA-CBC3-4E8E-AB7E-D17E626C479F}" type="slidenum">
              <a:rPr lang="en-GB" smtClean="0"/>
              <a:t>2</a:t>
            </a:fld>
            <a:endParaRPr lang="en-GB"/>
          </a:p>
        </p:txBody>
      </p:sp>
    </p:spTree>
    <p:extLst>
      <p:ext uri="{BB962C8B-B14F-4D97-AF65-F5344CB8AC3E}">
        <p14:creationId xmlns:p14="http://schemas.microsoft.com/office/powerpoint/2010/main" val="1014794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2400"/>
              </a:spcBef>
              <a:buNone/>
            </a:pPr>
            <a:r>
              <a:rPr lang="en-GB" sz="1400" dirty="0"/>
              <a:t>At the outset, get to know how things work:</a:t>
            </a:r>
          </a:p>
          <a:p>
            <a:pPr lvl="0">
              <a:lnSpc>
                <a:spcPct val="100000"/>
              </a:lnSpc>
            </a:pPr>
            <a:r>
              <a:rPr lang="en-GB" dirty="0"/>
              <a:t>Focus on the essentials (Faculty handbook, credit framework, Module guide, School handbook, Moodle)</a:t>
            </a:r>
          </a:p>
          <a:p>
            <a:pPr lvl="0">
              <a:lnSpc>
                <a:spcPct val="100000"/>
              </a:lnSpc>
            </a:pPr>
            <a:r>
              <a:rPr lang="en-GB" dirty="0"/>
              <a:t>Keep a checklist of things you still need to know and find them out (co-students, tutors, library, SLAS)</a:t>
            </a:r>
          </a:p>
          <a:p>
            <a:pPr lvl="0">
              <a:lnSpc>
                <a:spcPct val="100000"/>
              </a:lnSpc>
            </a:pPr>
            <a:r>
              <a:rPr lang="en-GB" dirty="0"/>
              <a:t>Familiarise yourself with other resources available to help you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2BD73FA-CBC3-4E8E-AB7E-D17E626C479F}" type="slidenum">
              <a:rPr lang="en-GB" smtClean="0"/>
              <a:t>3</a:t>
            </a:fld>
            <a:endParaRPr lang="en-GB"/>
          </a:p>
        </p:txBody>
      </p:sp>
    </p:spTree>
    <p:extLst>
      <p:ext uri="{BB962C8B-B14F-4D97-AF65-F5344CB8AC3E}">
        <p14:creationId xmlns:p14="http://schemas.microsoft.com/office/powerpoint/2010/main" val="28957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Student Learning Advisory Service, SLAS for short, is here to help you develop the learning skills that you’ll need during your studies. But there are many other resources available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With the current increase in online learning, for example, you’ll need to ensure that you’re set up to participate fully.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Comprehensive advice and resources are available through our ‘Online teaching and learning guide for students’ which covers every aspect of your online learning.</a:t>
            </a:r>
          </a:p>
          <a:p>
            <a:r>
              <a:rPr lang="en-GB" sz="1200" kern="1200" dirty="0">
                <a:solidFill>
                  <a:schemeClr val="tx1"/>
                </a:solidFill>
                <a:effectLst/>
                <a:latin typeface="+mn-lt"/>
                <a:ea typeface="+mn-ea"/>
                <a:cs typeface="+mn-cs"/>
                <a:hlinkClick r:id="rId3"/>
              </a:rPr>
              <a:t>https://www.kent.ac.uk/guides/online-teaching-and-learning-a-guide-for-students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might also like to familiarise yourself with the Student Support and Wellbeing service which is committed to improving access to learning and providing a wide range of support.</a:t>
            </a:r>
          </a:p>
          <a:p>
            <a:r>
              <a:rPr lang="en-GB" sz="1200" kern="1200" dirty="0">
                <a:solidFill>
                  <a:schemeClr val="tx1"/>
                </a:solidFill>
                <a:effectLst/>
                <a:latin typeface="+mn-lt"/>
                <a:ea typeface="+mn-ea"/>
                <a:cs typeface="+mn-cs"/>
                <a:hlinkClick r:id="rId4"/>
              </a:rPr>
              <a:t>https://www.kent.ac.uk/studentsupport/wellbeing/</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Links to these particular services are shown here. But, more generally, consider what help you’ll need to succeed in your studies, then identify and use the resources available to you.</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2BD73FA-CBC3-4E8E-AB7E-D17E626C479F}" type="slidenum">
              <a:rPr lang="en-GB" smtClean="0"/>
              <a:t>4</a:t>
            </a:fld>
            <a:endParaRPr lang="en-GB"/>
          </a:p>
        </p:txBody>
      </p:sp>
    </p:spTree>
    <p:extLst>
      <p:ext uri="{BB962C8B-B14F-4D97-AF65-F5344CB8AC3E}">
        <p14:creationId xmlns:p14="http://schemas.microsoft.com/office/powerpoint/2010/main" val="1791460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Organise your work.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Make sure you establish a comfortable and quiet place in which to work. If that’s within a busy home environment ensure that people around you respect your need for quiet study time, and set boundaries as necessary.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Set up a filing system with folders, binders, section dividers etc (and their online equivalents) that will help you locate specific module information, notes and assignments quickly and easily. An estimated 20% of office workers’ time is wasted looking for things (Interact, 2013). As you progress through the course you will accumulate more and more material, so organise a logical filing system from the outset - you will then be able to put that searching time to better use. Because, at university, there will be many demands on your time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“19.8 per cent of business time – the equivalent of one day per working week – is wasted by employees searching for information to do their job effectively,” according to Interact. Source: </a:t>
            </a:r>
            <a:r>
              <a:rPr lang="en-GB" sz="1200" b="0" i="0" u="none" strike="noStrike" kern="1200" dirty="0">
                <a:solidFill>
                  <a:schemeClr val="tx1"/>
                </a:solidFill>
                <a:effectLst/>
                <a:latin typeface="+mn-lt"/>
                <a:ea typeface="+mn-ea"/>
                <a:cs typeface="+mn-cs"/>
                <a:hlinkClick r:id="rId3"/>
              </a:rPr>
              <a:t>A Fifth of Business Time is Wasted Searching for Information, says Interact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2BD73FA-CBC3-4E8E-AB7E-D17E626C479F}" type="slidenum">
              <a:rPr lang="en-GB" smtClean="0"/>
              <a:t>5</a:t>
            </a:fld>
            <a:endParaRPr lang="en-GB"/>
          </a:p>
        </p:txBody>
      </p:sp>
    </p:spTree>
    <p:extLst>
      <p:ext uri="{BB962C8B-B14F-4D97-AF65-F5344CB8AC3E}">
        <p14:creationId xmlns:p14="http://schemas.microsoft.com/office/powerpoint/2010/main" val="233642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Tx/>
              <a:buNone/>
            </a:pPr>
            <a:r>
              <a:rPr lang="en-GB" dirty="0"/>
              <a:t>As a university student there will be many demands on your time, you will need to:</a:t>
            </a:r>
          </a:p>
          <a:p>
            <a:pPr marL="357188" indent="-357188">
              <a:lnSpc>
                <a:spcPct val="100000"/>
              </a:lnSpc>
              <a:spcBef>
                <a:spcPts val="2400"/>
              </a:spcBef>
            </a:pPr>
            <a:endParaRPr lang="en-GB" sz="1200" spc="-20" dirty="0"/>
          </a:p>
          <a:p>
            <a:pPr marL="357188" indent="-357188">
              <a:lnSpc>
                <a:spcPct val="100000"/>
              </a:lnSpc>
              <a:spcBef>
                <a:spcPts val="2400"/>
              </a:spcBef>
            </a:pPr>
            <a:r>
              <a:rPr lang="en-GB" sz="1200" spc="-20" dirty="0"/>
              <a:t>Commit to 35-hour week study time (if full-time) </a:t>
            </a:r>
          </a:p>
          <a:p>
            <a:pPr marL="357188" indent="-357188">
              <a:lnSpc>
                <a:spcPct val="100000"/>
              </a:lnSpc>
              <a:spcBef>
                <a:spcPts val="2400"/>
              </a:spcBef>
            </a:pPr>
            <a:r>
              <a:rPr lang="en-GB" sz="1200" spc="-20" dirty="0"/>
              <a:t>Arrive (in person or online) at lectures and seminars on time (having checked on Moodle or your university email beforehand to ensure that the time and/or place hasn’t changed)</a:t>
            </a:r>
          </a:p>
          <a:p>
            <a:pPr marL="357188" indent="-357188">
              <a:lnSpc>
                <a:spcPct val="100000"/>
              </a:lnSpc>
              <a:spcBef>
                <a:spcPts val="2400"/>
              </a:spcBef>
            </a:pPr>
            <a:r>
              <a:rPr lang="en-GB" sz="1200" spc="-20" dirty="0"/>
              <a:t>Meet deadlines (bearing in mind that some schools may give a 0% for work handed in late, so address possible deadline issues early) and</a:t>
            </a:r>
          </a:p>
          <a:p>
            <a:pPr marL="357188" indent="-357188">
              <a:lnSpc>
                <a:spcPct val="100000"/>
              </a:lnSpc>
              <a:spcBef>
                <a:spcPts val="2400"/>
              </a:spcBef>
            </a:pPr>
            <a:r>
              <a:rPr lang="en-GB" sz="1200" spc="-20" dirty="0"/>
              <a:t>Meet your other commitments</a:t>
            </a:r>
          </a:p>
          <a:p>
            <a:pPr marL="357188" indent="-357188">
              <a:lnSpc>
                <a:spcPct val="100000"/>
              </a:lnSpc>
              <a:spcBef>
                <a:spcPts val="2400"/>
              </a:spcBef>
            </a:pPr>
            <a:endParaRPr lang="en-GB" sz="1200" spc="-20" dirty="0"/>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You will, therefore, need to manage your time effectively.</a:t>
            </a:r>
          </a:p>
        </p:txBody>
      </p:sp>
      <p:sp>
        <p:nvSpPr>
          <p:cNvPr id="4" name="Slide Number Placeholder 3"/>
          <p:cNvSpPr>
            <a:spLocks noGrp="1"/>
          </p:cNvSpPr>
          <p:nvPr>
            <p:ph type="sldNum" sz="quarter" idx="5"/>
          </p:nvPr>
        </p:nvSpPr>
        <p:spPr/>
        <p:txBody>
          <a:bodyPr/>
          <a:lstStyle/>
          <a:p>
            <a:fld id="{D2BD73FA-CBC3-4E8E-AB7E-D17E626C479F}" type="slidenum">
              <a:rPr lang="en-GB" smtClean="0"/>
              <a:t>6</a:t>
            </a:fld>
            <a:endParaRPr lang="en-GB"/>
          </a:p>
        </p:txBody>
      </p:sp>
    </p:spTree>
    <p:extLst>
      <p:ext uri="{BB962C8B-B14F-4D97-AF65-F5344CB8AC3E}">
        <p14:creationId xmlns:p14="http://schemas.microsoft.com/office/powerpoint/2010/main" val="3127026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70000"/>
              </a:lnSpc>
              <a:buFontTx/>
              <a:buNone/>
            </a:pPr>
            <a:r>
              <a:rPr lang="en-GB" sz="1600" dirty="0"/>
              <a:t>To do this you will need to:</a:t>
            </a:r>
          </a:p>
          <a:p>
            <a:pPr>
              <a:lnSpc>
                <a:spcPct val="170000"/>
              </a:lnSpc>
              <a:buFontTx/>
              <a:buNone/>
            </a:pPr>
            <a:r>
              <a:rPr lang="en-GB" sz="1400" dirty="0"/>
              <a:t>Understand where time goes</a:t>
            </a:r>
          </a:p>
          <a:p>
            <a:pPr>
              <a:lnSpc>
                <a:spcPct val="170000"/>
              </a:lnSpc>
              <a:buFontTx/>
              <a:buNone/>
            </a:pPr>
            <a:r>
              <a:rPr lang="en-GB" sz="1400" dirty="0"/>
              <a:t>(For example, prevaricating about what to do rather than settling down to a specific task, or time spent travelling)</a:t>
            </a:r>
          </a:p>
          <a:p>
            <a:pPr>
              <a:lnSpc>
                <a:spcPct val="170000"/>
              </a:lnSpc>
              <a:buFontTx/>
              <a:buNone/>
            </a:pPr>
            <a:r>
              <a:rPr lang="en-GB" sz="1400" dirty="0"/>
              <a:t>Reclaim more of it for your studies</a:t>
            </a:r>
          </a:p>
          <a:p>
            <a:pPr>
              <a:lnSpc>
                <a:spcPct val="170000"/>
              </a:lnSpc>
              <a:buFontTx/>
              <a:buNone/>
            </a:pPr>
            <a:r>
              <a:rPr lang="en-GB" sz="1400" dirty="0"/>
              <a:t>(For example, by learning how to prioritise tasks so you can get on with them, or by carrying bits of work with you so you can study whilst on the bus)</a:t>
            </a:r>
          </a:p>
          <a:p>
            <a:pPr>
              <a:lnSpc>
                <a:spcPct val="170000"/>
              </a:lnSpc>
              <a:buFontTx/>
              <a:buNone/>
            </a:pPr>
            <a:r>
              <a:rPr lang="en-GB" sz="1400" dirty="0"/>
              <a:t>and… Make optimum use of your study time</a:t>
            </a:r>
          </a:p>
          <a:p>
            <a:pPr>
              <a:lnSpc>
                <a:spcPct val="170000"/>
              </a:lnSpc>
              <a:buFontTx/>
              <a:buNone/>
            </a:pPr>
            <a:r>
              <a:rPr lang="en-GB" sz="1400" dirty="0"/>
              <a:t>(By, for example, using effective reading techniques, or focussing your studies on when you know your brain is at it’s most receptive)</a:t>
            </a:r>
          </a:p>
          <a:p>
            <a:pPr>
              <a:lnSpc>
                <a:spcPct val="170000"/>
              </a:lnSpc>
              <a:buFontTx/>
              <a:buNone/>
            </a:pPr>
            <a:endParaRPr lang="en-GB" sz="1400" dirty="0"/>
          </a:p>
          <a:p>
            <a:pPr>
              <a:lnSpc>
                <a:spcPct val="170000"/>
              </a:lnSpc>
              <a:buFontTx/>
              <a:buNone/>
            </a:pPr>
            <a:r>
              <a:rPr lang="en-GB" sz="1400" dirty="0"/>
              <a:t>Above all, you will need to plan your time.</a:t>
            </a: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2BD73FA-CBC3-4E8E-AB7E-D17E626C479F}" type="slidenum">
              <a:rPr lang="en-GB" smtClean="0"/>
              <a:t>7</a:t>
            </a:fld>
            <a:endParaRPr lang="en-GB"/>
          </a:p>
        </p:txBody>
      </p:sp>
    </p:spTree>
    <p:extLst>
      <p:ext uri="{BB962C8B-B14F-4D97-AF65-F5344CB8AC3E}">
        <p14:creationId xmlns:p14="http://schemas.microsoft.com/office/powerpoint/2010/main" val="2577658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2400"/>
              </a:spcBef>
              <a:buNone/>
            </a:pPr>
            <a:r>
              <a:rPr lang="en-GB" sz="1400" dirty="0"/>
              <a:t>There are tools and techniques to help you plan your time. These include:</a:t>
            </a:r>
          </a:p>
          <a:p>
            <a:pPr marL="357188" indent="-357188">
              <a:lnSpc>
                <a:spcPct val="100000"/>
              </a:lnSpc>
              <a:spcBef>
                <a:spcPts val="2400"/>
              </a:spcBef>
            </a:pPr>
            <a:r>
              <a:rPr lang="en-GB" dirty="0"/>
              <a:t>Time planners</a:t>
            </a:r>
          </a:p>
          <a:p>
            <a:pPr marL="0" indent="0">
              <a:lnSpc>
                <a:spcPct val="100000"/>
              </a:lnSpc>
              <a:spcBef>
                <a:spcPts val="2400"/>
              </a:spcBef>
              <a:buNone/>
            </a:pPr>
            <a:r>
              <a:rPr lang="en-GB" dirty="0"/>
              <a:t>    - Weekly or</a:t>
            </a:r>
          </a:p>
          <a:p>
            <a:pPr marL="0" indent="0">
              <a:lnSpc>
                <a:spcPct val="100000"/>
              </a:lnSpc>
              <a:spcBef>
                <a:spcPts val="2400"/>
              </a:spcBef>
              <a:buNone/>
            </a:pPr>
            <a:r>
              <a:rPr lang="en-GB" dirty="0"/>
              <a:t>    - Termly</a:t>
            </a:r>
          </a:p>
          <a:p>
            <a:pPr marL="0" indent="0">
              <a:lnSpc>
                <a:spcPct val="100000"/>
              </a:lnSpc>
              <a:spcBef>
                <a:spcPts val="2400"/>
              </a:spcBef>
              <a:buNone/>
            </a:pPr>
            <a:r>
              <a:rPr lang="en-GB" dirty="0"/>
              <a:t>These can be in paper or digital form, and you can use them to keep track of all your lectures and seminars (check on Moodle and your university emails for last minute changes), as well as plan the different stages of your assignments, or create a revision timetable as you approach exams – all set around your social, sporting, work and family commitments that will need to be taken into account.</a:t>
            </a:r>
          </a:p>
          <a:p>
            <a:pPr marL="0" indent="0">
              <a:lnSpc>
                <a:spcPct val="100000"/>
              </a:lnSpc>
              <a:spcBef>
                <a:spcPts val="2400"/>
              </a:spcBef>
              <a:buNone/>
            </a:pPr>
            <a:endParaRPr lang="en-GB" dirty="0"/>
          </a:p>
          <a:p>
            <a:pPr marL="0" indent="0">
              <a:lnSpc>
                <a:spcPct val="100000"/>
              </a:lnSpc>
              <a:spcBef>
                <a:spcPts val="2400"/>
              </a:spcBef>
              <a:buNone/>
            </a:pPr>
            <a:r>
              <a:rPr lang="en-GB" dirty="0"/>
              <a:t>Prioritising</a:t>
            </a:r>
          </a:p>
          <a:p>
            <a:pPr>
              <a:lnSpc>
                <a:spcPct val="100000"/>
              </a:lnSpc>
              <a:spcBef>
                <a:spcPts val="2400"/>
              </a:spcBef>
            </a:pPr>
            <a:r>
              <a:rPr lang="en-GB" dirty="0"/>
              <a:t>This simply means working out what needs doing most urgently, and what can wait. You may have numerous assignment tasks to complete which can’t all be done at once. A simple priority grid will allow you work out a daily or weekly ‘to do’ list showing what tasks most need to be tackled during that period.</a:t>
            </a:r>
            <a:endParaRPr lang="en-GB" spc="-20" dirty="0"/>
          </a:p>
          <a:p>
            <a:pPr marL="0" marR="0" lvl="0" indent="0" algn="l" defTabSz="914400" rtl="0" eaLnBrk="1" fontAlgn="auto" latinLnBrk="0" hangingPunct="1">
              <a:lnSpc>
                <a:spcPct val="100000"/>
              </a:lnSpc>
              <a:spcBef>
                <a:spcPts val="240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lang="en-GB" sz="1200" kern="1200" dirty="0">
                <a:solidFill>
                  <a:schemeClr val="tx1"/>
                </a:solidFill>
                <a:effectLst/>
                <a:latin typeface="+mn-lt"/>
                <a:ea typeface="+mn-ea"/>
                <a:cs typeface="+mn-cs"/>
              </a:rPr>
              <a:t>You might also try the Assignment Survival Kit (ASK) - the University of Kent’s online essay planning tool which, if given the deadline of a written assignment such as an essay, will offer suggested dates for the completion of different stages in its production.</a:t>
            </a:r>
          </a:p>
          <a:p>
            <a:pPr marL="0" marR="0" lvl="0" indent="0" algn="l" defTabSz="914400" rtl="0" eaLnBrk="1" fontAlgn="auto" latinLnBrk="0" hangingPunct="1">
              <a:lnSpc>
                <a:spcPct val="100000"/>
              </a:lnSpc>
              <a:spcBef>
                <a:spcPts val="240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2BD73FA-CBC3-4E8E-AB7E-D17E626C479F}" type="slidenum">
              <a:rPr lang="en-GB" smtClean="0"/>
              <a:t>8</a:t>
            </a:fld>
            <a:endParaRPr lang="en-GB"/>
          </a:p>
        </p:txBody>
      </p:sp>
    </p:spTree>
    <p:extLst>
      <p:ext uri="{BB962C8B-B14F-4D97-AF65-F5344CB8AC3E}">
        <p14:creationId xmlns:p14="http://schemas.microsoft.com/office/powerpoint/2010/main" val="329813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example of a time planner shows how you might stay in control of the different activities you will undertake whilst at university – note the colour coding for different assignments. You are, of course, free to work at weekends as well if it suits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2BD73FA-CBC3-4E8E-AB7E-D17E626C479F}" type="slidenum">
              <a:rPr lang="en-GB" smtClean="0"/>
              <a:t>9</a:t>
            </a:fld>
            <a:endParaRPr lang="en-GB"/>
          </a:p>
        </p:txBody>
      </p:sp>
    </p:spTree>
    <p:extLst>
      <p:ext uri="{BB962C8B-B14F-4D97-AF65-F5344CB8AC3E}">
        <p14:creationId xmlns:p14="http://schemas.microsoft.com/office/powerpoint/2010/main" val="1893730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938796-4F51-41B2-83E0-04E4925F4CD9}" type="datetimeFigureOut">
              <a:rPr lang="en-GB" smtClean="0"/>
              <a:t>17/02/2022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2662254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938796-4F51-41B2-83E0-04E4925F4CD9}" type="datetimeFigureOut">
              <a:rPr lang="en-GB" smtClean="0"/>
              <a:t>17/02/2022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2960395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938796-4F51-41B2-83E0-04E4925F4CD9}" type="datetimeFigureOut">
              <a:rPr lang="en-GB" smtClean="0"/>
              <a:t>17/02/2022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685330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938796-4F51-41B2-83E0-04E4925F4CD9}" type="datetimeFigureOut">
              <a:rPr lang="en-GB" smtClean="0"/>
              <a:t>17/02/2022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501750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938796-4F51-41B2-83E0-04E4925F4CD9}" type="datetimeFigureOut">
              <a:rPr lang="en-GB" smtClean="0"/>
              <a:t>17/02/2022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4106580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938796-4F51-41B2-83E0-04E4925F4CD9}" type="datetimeFigureOut">
              <a:rPr lang="en-GB" smtClean="0"/>
              <a:t>17/02/2022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30574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938796-4F51-41B2-83E0-04E4925F4CD9}" type="datetimeFigureOut">
              <a:rPr lang="en-GB" smtClean="0"/>
              <a:t>17/02/2022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25164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938796-4F51-41B2-83E0-04E4925F4CD9}" type="datetimeFigureOut">
              <a:rPr lang="en-GB" smtClean="0"/>
              <a:t>17/02/2022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2192405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938796-4F51-41B2-83E0-04E4925F4CD9}" type="datetimeFigureOut">
              <a:rPr lang="en-GB" smtClean="0"/>
              <a:t>17/02/2022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3286097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938796-4F51-41B2-83E0-04E4925F4CD9}" type="datetimeFigureOut">
              <a:rPr lang="en-GB" smtClean="0"/>
              <a:t>17/02/2022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120884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938796-4F51-41B2-83E0-04E4925F4CD9}" type="datetimeFigureOut">
              <a:rPr lang="en-GB" smtClean="0"/>
              <a:t>17/02/2022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8C632D-7DBE-4534-8DFC-547A3DE1EDBD}" type="slidenum">
              <a:rPr lang="en-GB" smtClean="0"/>
              <a:t>‹#›</a:t>
            </a:fld>
            <a:endParaRPr lang="en-GB"/>
          </a:p>
        </p:txBody>
      </p:sp>
    </p:spTree>
    <p:extLst>
      <p:ext uri="{BB962C8B-B14F-4D97-AF65-F5344CB8AC3E}">
        <p14:creationId xmlns:p14="http://schemas.microsoft.com/office/powerpoint/2010/main" val="1646073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D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938796-4F51-41B2-83E0-04E4925F4CD9}" type="datetimeFigureOut">
              <a:rPr lang="en-GB" smtClean="0"/>
              <a:t>17/02/2022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8C632D-7DBE-4534-8DFC-547A3DE1EDBD}" type="slidenum">
              <a:rPr lang="en-GB" smtClean="0"/>
              <a:t>‹#›</a:t>
            </a:fld>
            <a:endParaRPr lang="en-GB"/>
          </a:p>
        </p:txBody>
      </p:sp>
    </p:spTree>
    <p:extLst>
      <p:ext uri="{BB962C8B-B14F-4D97-AF65-F5344CB8AC3E}">
        <p14:creationId xmlns:p14="http://schemas.microsoft.com/office/powerpoint/2010/main" val="2696614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hyperlink" Target="https://www.kent.ac.uk/ai/ask/" TargetMode="External"/><Relationship Id="rId4" Type="http://schemas.openxmlformats.org/officeDocument/2006/relationships/hyperlink" Target="http://www.kent.ac.uk/student-learning-advisory-servic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hyperlink" Target="https://www.kent.ac.uk/studentsupport/wellbeing/" TargetMode="External"/><Relationship Id="rId5" Type="http://schemas.openxmlformats.org/officeDocument/2006/relationships/hyperlink" Target="https://www.kent.ac.uk/guides/online-teaching-and-learning-a-guide-for-students" TargetMode="External"/><Relationship Id="rId4" Type="http://schemas.openxmlformats.org/officeDocument/2006/relationships/hyperlink" Target="http://www.kent.ac.uk/student-learning-advisory-service"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keyboard&#10;&#10;Description automatically generated">
            <a:extLst>
              <a:ext uri="{FF2B5EF4-FFF2-40B4-BE49-F238E27FC236}">
                <a16:creationId xmlns:a16="http://schemas.microsoft.com/office/drawing/2014/main" id="{81108153-77C8-489F-9451-EC6BA91B228C}"/>
              </a:ext>
            </a:extLst>
          </p:cNvPr>
          <p:cNvPicPr>
            <a:picLocks noChangeAspect="1"/>
          </p:cNvPicPr>
          <p:nvPr/>
        </p:nvPicPr>
        <p:blipFill rotWithShape="1">
          <a:blip r:embed="rId3">
            <a:extLst>
              <a:ext uri="{28A0092B-C50C-407E-A947-70E740481C1C}">
                <a14:useLocalDpi xmlns:a14="http://schemas.microsoft.com/office/drawing/2010/main" val="0"/>
              </a:ext>
            </a:extLst>
          </a:blip>
          <a:srcRect b="19119"/>
          <a:stretch/>
        </p:blipFill>
        <p:spPr>
          <a:xfrm>
            <a:off x="0" y="2947647"/>
            <a:ext cx="9144000" cy="3906005"/>
          </a:xfrm>
          <a:prstGeom prst="rect">
            <a:avLst/>
          </a:prstGeom>
        </p:spPr>
      </p:pic>
      <p:sp>
        <p:nvSpPr>
          <p:cNvPr id="78" name="Rectangle 77">
            <a:extLst>
              <a:ext uri="{FF2B5EF4-FFF2-40B4-BE49-F238E27FC236}">
                <a16:creationId xmlns:a16="http://schemas.microsoft.com/office/drawing/2014/main" id="{D1655A4C-D83C-4230-9EF0-33609FACD9B9}"/>
              </a:ext>
            </a:extLst>
          </p:cNvPr>
          <p:cNvSpPr/>
          <p:nvPr/>
        </p:nvSpPr>
        <p:spPr>
          <a:xfrm>
            <a:off x="3513641" y="6351659"/>
            <a:ext cx="5484065" cy="412934"/>
          </a:xfrm>
          <a:prstGeom prst="rect">
            <a:avLst/>
          </a:prstGeom>
          <a:noFill/>
          <a:ln>
            <a:noFill/>
          </a:ln>
        </p:spPr>
        <p:txBody>
          <a:bodyPr wrap="none">
            <a:spAutoFit/>
          </a:bodyPr>
          <a:lstStyle/>
          <a:p>
            <a:pPr algn="just" fontAlgn="ctr">
              <a:lnSpc>
                <a:spcPts val="2500"/>
              </a:lnSpc>
              <a:spcBef>
                <a:spcPct val="35000"/>
              </a:spcBef>
              <a:buClr>
                <a:schemeClr val="tx2"/>
              </a:buClr>
              <a:buSzPct val="175000"/>
            </a:pPr>
            <a:r>
              <a:rPr lang="en-GB" sz="2000" dirty="0" err="1"/>
              <a:t>www.kent.ac.uk</a:t>
            </a:r>
            <a:r>
              <a:rPr lang="en-GB" sz="2000" dirty="0"/>
              <a:t>/student-learning-advisory-service </a:t>
            </a:r>
            <a:endParaRPr lang="en-US" sz="2000" spc="-100" dirty="0">
              <a:solidFill>
                <a:srgbClr val="003882"/>
              </a:solidFill>
              <a:latin typeface="Calibri" panose="020F0502020204030204" pitchFamily="34" charset="0"/>
              <a:cs typeface="Calibri" panose="020F0502020204030204" pitchFamily="34" charset="0"/>
            </a:endParaRPr>
          </a:p>
        </p:txBody>
      </p:sp>
      <p:pic>
        <p:nvPicPr>
          <p:cNvPr id="79" name="Picture 78" descr="A picture containing drawing&#10;&#10;Description automatically generated">
            <a:extLst>
              <a:ext uri="{FF2B5EF4-FFF2-40B4-BE49-F238E27FC236}">
                <a16:creationId xmlns:a16="http://schemas.microsoft.com/office/drawing/2014/main" id="{3B86DCAB-2CE8-43C1-92C2-74136878DB5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2598" y="1"/>
            <a:ext cx="3582147" cy="1080000"/>
          </a:xfrm>
          <a:prstGeom prst="rect">
            <a:avLst/>
          </a:prstGeom>
        </p:spPr>
      </p:pic>
      <p:sp>
        <p:nvSpPr>
          <p:cNvPr id="80" name="TextBox 79">
            <a:extLst>
              <a:ext uri="{FF2B5EF4-FFF2-40B4-BE49-F238E27FC236}">
                <a16:creationId xmlns:a16="http://schemas.microsoft.com/office/drawing/2014/main" id="{23CC9316-F753-44C5-9CC7-A664C2FDC279}"/>
              </a:ext>
            </a:extLst>
          </p:cNvPr>
          <p:cNvSpPr txBox="1"/>
          <p:nvPr/>
        </p:nvSpPr>
        <p:spPr>
          <a:xfrm>
            <a:off x="226717" y="1183909"/>
            <a:ext cx="8722233" cy="1569660"/>
          </a:xfrm>
          <a:prstGeom prst="rect">
            <a:avLst/>
          </a:prstGeom>
          <a:solidFill>
            <a:srgbClr val="FFFDDD"/>
          </a:solidFill>
          <a:ln w="19050">
            <a:solidFill>
              <a:srgbClr val="003882"/>
            </a:solidFill>
          </a:ln>
        </p:spPr>
        <p:txBody>
          <a:bodyPr wrap="square" rtlCol="0">
            <a:spAutoFit/>
          </a:bodyPr>
          <a:lstStyle/>
          <a:p>
            <a:pPr algn="ctr"/>
            <a:r>
              <a:rPr lang="en-GB" sz="4800" b="1" dirty="0">
                <a:latin typeface="Calibri" panose="020F0502020204030204" pitchFamily="34" charset="0"/>
                <a:cs typeface="Calibri" panose="020F0502020204030204" pitchFamily="34" charset="0"/>
              </a:rPr>
              <a:t>Time management and organisation</a:t>
            </a:r>
          </a:p>
        </p:txBody>
      </p:sp>
    </p:spTree>
    <p:extLst>
      <p:ext uri="{BB962C8B-B14F-4D97-AF65-F5344CB8AC3E}">
        <p14:creationId xmlns:p14="http://schemas.microsoft.com/office/powerpoint/2010/main" val="184762487"/>
      </p:ext>
    </p:extLst>
  </p:cSld>
  <p:clrMapOvr>
    <a:masterClrMapping/>
  </p:clrMapOvr>
  <mc:AlternateContent xmlns:mc="http://schemas.openxmlformats.org/markup-compatibility/2006" xmlns:p14="http://schemas.microsoft.com/office/powerpoint/2010/main">
    <mc:Choice Requires="p14">
      <p:transition spd="med" p14:dur="700" advTm="4640">
        <p:fade/>
      </p:transition>
    </mc:Choice>
    <mc:Fallback xmlns="">
      <p:transition spd="med" advTm="464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Prioritising your work</a:t>
            </a:r>
          </a:p>
        </p:txBody>
      </p:sp>
      <p:pic>
        <p:nvPicPr>
          <p:cNvPr id="7" name="Content Placeholder 3" descr="One of Those Days – Let’s &lt;strong&gt;Prioritise&lt;/strong&gt; | @LeadingLearner">
            <a:extLst>
              <a:ext uri="{FF2B5EF4-FFF2-40B4-BE49-F238E27FC236}">
                <a16:creationId xmlns:a16="http://schemas.microsoft.com/office/drawing/2014/main" id="{F50F4CF6-A914-6241-9E38-C4BEFB38E892}"/>
              </a:ext>
            </a:extLst>
          </p:cNvPr>
          <p:cNvPicPr>
            <a:picLocks noGrp="1" noChangeAspect="1"/>
          </p:cNvPicPr>
          <p:nvPr>
            <p:ph idx="1"/>
          </p:nvPr>
        </p:nvPicPr>
        <p:blipFill>
          <a:blip r:embed="rId3">
            <a:biLevel thresh="25000"/>
            <a:extLst>
              <a:ext uri="{BEBA8EAE-BF5A-486C-A8C5-ECC9F3942E4B}">
                <a14:imgProps xmlns:a14="http://schemas.microsoft.com/office/drawing/2010/main">
                  <a14:imgLayer r:embed="rId4">
                    <a14:imgEffect>
                      <a14:colorTemperature colorTemp="11500"/>
                    </a14:imgEffect>
                    <a14:imgEffect>
                      <a14:saturation sat="74000"/>
                    </a14:imgEffect>
                  </a14:imgLayer>
                </a14:imgProps>
              </a:ext>
              <a:ext uri="{28A0092B-C50C-407E-A947-70E740481C1C}">
                <a14:useLocalDpi xmlns:a14="http://schemas.microsoft.com/office/drawing/2010/main" val="0"/>
              </a:ext>
            </a:extLst>
          </a:blip>
          <a:stretch>
            <a:fillRect/>
          </a:stretch>
        </p:blipFill>
        <p:spPr>
          <a:xfrm>
            <a:off x="628651" y="1690689"/>
            <a:ext cx="8104083" cy="4657357"/>
          </a:xfrm>
          <a:prstGeom prst="rect">
            <a:avLst/>
          </a:prstGeom>
        </p:spPr>
      </p:pic>
    </p:spTree>
    <p:extLst>
      <p:ext uri="{BB962C8B-B14F-4D97-AF65-F5344CB8AC3E}">
        <p14:creationId xmlns:p14="http://schemas.microsoft.com/office/powerpoint/2010/main" val="1710214939"/>
      </p:ext>
    </p:extLst>
  </p:cSld>
  <p:clrMapOvr>
    <a:masterClrMapping/>
  </p:clrMapOvr>
  <mc:AlternateContent xmlns:mc="http://schemas.openxmlformats.org/markup-compatibility/2006" xmlns:p14="http://schemas.microsoft.com/office/powerpoint/2010/main">
    <mc:Choice Requires="p14">
      <p:transition spd="med" p14:dur="700" advTm="37152">
        <p:fade/>
      </p:transition>
    </mc:Choice>
    <mc:Fallback xmlns="">
      <p:transition spd="med" advTm="37152">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243684"/>
            <a:ext cx="8640000" cy="1074753"/>
          </a:xfrm>
        </p:spPr>
        <p:txBody>
          <a:bodyPr>
            <a:noAutofit/>
          </a:bodyPr>
          <a:lstStyle/>
          <a:p>
            <a:pPr algn="ctr"/>
            <a:r>
              <a:rPr lang="en-GB" b="1" dirty="0"/>
              <a:t>Further resources</a:t>
            </a:r>
          </a:p>
        </p:txBody>
      </p:sp>
      <p:sp>
        <p:nvSpPr>
          <p:cNvPr id="3" name="Content Placeholder 2">
            <a:extLst>
              <a:ext uri="{FF2B5EF4-FFF2-40B4-BE49-F238E27FC236}">
                <a16:creationId xmlns:a16="http://schemas.microsoft.com/office/drawing/2014/main" id="{12823411-12EE-44B2-8140-A1D56D131F5B}"/>
              </a:ext>
            </a:extLst>
          </p:cNvPr>
          <p:cNvSpPr>
            <a:spLocks noGrp="1"/>
          </p:cNvSpPr>
          <p:nvPr>
            <p:ph idx="1"/>
          </p:nvPr>
        </p:nvSpPr>
        <p:spPr>
          <a:xfrm>
            <a:off x="577516" y="1318436"/>
            <a:ext cx="8314484" cy="5295879"/>
          </a:xfrm>
        </p:spPr>
        <p:txBody>
          <a:bodyPr>
            <a:noAutofit/>
          </a:bodyPr>
          <a:lstStyle/>
          <a:p>
            <a:pPr marL="0" indent="0">
              <a:lnSpc>
                <a:spcPct val="100000"/>
              </a:lnSpc>
              <a:spcBef>
                <a:spcPts val="2400"/>
              </a:spcBef>
              <a:buNone/>
            </a:pPr>
            <a:r>
              <a:rPr lang="en-GB" sz="2400" dirty="0"/>
              <a:t>For guidance on the broader range of skills needed to succeed in your studies please go to the SLAS webpages </a:t>
            </a:r>
            <a:r>
              <a:rPr lang="en-GB" sz="2400" dirty="0">
                <a:hlinkClick r:id="rId4"/>
              </a:rPr>
              <a:t>http://www.kent.ac.uk/student-learning-advisory-service</a:t>
            </a:r>
            <a:r>
              <a:rPr lang="en-GB" sz="2400" dirty="0"/>
              <a:t>      where you can: </a:t>
            </a:r>
          </a:p>
          <a:p>
            <a:pPr>
              <a:lnSpc>
                <a:spcPct val="100000"/>
              </a:lnSpc>
              <a:spcBef>
                <a:spcPts val="2400"/>
              </a:spcBef>
            </a:pPr>
            <a:r>
              <a:rPr lang="en-GB" sz="2400" dirty="0"/>
              <a:t>Book a </a:t>
            </a:r>
            <a:r>
              <a:rPr lang="en-GB" sz="2400" b="1" dirty="0">
                <a:solidFill>
                  <a:srgbClr val="0070C0"/>
                </a:solidFill>
              </a:rPr>
              <a:t>one-to-one appointment </a:t>
            </a:r>
            <a:r>
              <a:rPr lang="en-GB" sz="2400" dirty="0"/>
              <a:t>with a SLAS adviser </a:t>
            </a:r>
          </a:p>
          <a:p>
            <a:pPr>
              <a:lnSpc>
                <a:spcPct val="100000"/>
              </a:lnSpc>
              <a:spcBef>
                <a:spcPts val="2400"/>
              </a:spcBef>
            </a:pPr>
            <a:r>
              <a:rPr lang="en-GB" sz="2400" dirty="0"/>
              <a:t>Attend a range of </a:t>
            </a:r>
            <a:r>
              <a:rPr lang="en-GB" sz="2400" b="1" dirty="0">
                <a:solidFill>
                  <a:srgbClr val="0070C0"/>
                </a:solidFill>
              </a:rPr>
              <a:t>Online Bitesize Skills Development sessions </a:t>
            </a:r>
          </a:p>
          <a:p>
            <a:pPr>
              <a:lnSpc>
                <a:spcPct val="100000"/>
              </a:lnSpc>
              <a:spcBef>
                <a:spcPts val="2400"/>
              </a:spcBef>
            </a:pPr>
            <a:r>
              <a:rPr lang="en-GB" sz="2400" dirty="0"/>
              <a:t>Term planner                                         </a:t>
            </a:r>
            <a:r>
              <a:rPr lang="en-GB" sz="2400" dirty="0">
                <a:hlinkClick r:id="rId4"/>
              </a:rPr>
              <a:t>http://www.kent.ac.uk/student-learning-advisory-service</a:t>
            </a:r>
            <a:endParaRPr lang="en-GB" sz="2400" dirty="0"/>
          </a:p>
          <a:p>
            <a:pPr>
              <a:lnSpc>
                <a:spcPct val="100000"/>
              </a:lnSpc>
              <a:spcBef>
                <a:spcPts val="2400"/>
              </a:spcBef>
            </a:pPr>
            <a:r>
              <a:rPr lang="en-GB" sz="2400" dirty="0"/>
              <a:t>Assignment Survival Kit (ASK)               </a:t>
            </a:r>
            <a:r>
              <a:rPr lang="en-GB" sz="2400" dirty="0">
                <a:hlinkClick r:id="rId5"/>
              </a:rPr>
              <a:t>https://www.kent.ac.uk/ai/ask/</a:t>
            </a:r>
            <a:endParaRPr lang="en-GB" sz="2400" dirty="0"/>
          </a:p>
          <a:p>
            <a:pPr>
              <a:lnSpc>
                <a:spcPct val="100000"/>
              </a:lnSpc>
              <a:spcBef>
                <a:spcPts val="2400"/>
              </a:spcBef>
            </a:pPr>
            <a:endParaRPr lang="en-GB" sz="2400" dirty="0"/>
          </a:p>
          <a:p>
            <a:pPr>
              <a:lnSpc>
                <a:spcPct val="100000"/>
              </a:lnSpc>
              <a:spcBef>
                <a:spcPts val="2400"/>
              </a:spcBef>
            </a:pPr>
            <a:endParaRPr lang="en-GB" sz="2400" dirty="0"/>
          </a:p>
        </p:txBody>
      </p:sp>
    </p:spTree>
    <p:custDataLst>
      <p:tags r:id="rId1"/>
    </p:custDataLst>
    <p:extLst>
      <p:ext uri="{BB962C8B-B14F-4D97-AF65-F5344CB8AC3E}">
        <p14:creationId xmlns:p14="http://schemas.microsoft.com/office/powerpoint/2010/main" val="1509192697"/>
      </p:ext>
    </p:extLst>
  </p:cSld>
  <p:clrMapOvr>
    <a:masterClrMapping/>
  </p:clrMapOvr>
  <mc:AlternateContent xmlns:mc="http://schemas.openxmlformats.org/markup-compatibility/2006" xmlns:p14="http://schemas.microsoft.com/office/powerpoint/2010/main">
    <mc:Choice Requires="p14">
      <p:transition spd="med" p14:dur="700" advTm="45700">
        <p:fade/>
      </p:transition>
    </mc:Choice>
    <mc:Fallback xmlns="">
      <p:transition spd="med" advTm="457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619FBB-F689-4274-B151-CD4597B3511D}"/>
              </a:ext>
            </a:extLst>
          </p:cNvPr>
          <p:cNvPicPr>
            <a:picLocks noChangeAspect="1"/>
          </p:cNvPicPr>
          <p:nvPr/>
        </p:nvPicPr>
        <p:blipFill rotWithShape="1">
          <a:blip r:embed="rId3">
            <a:extLst>
              <a:ext uri="{28A0092B-C50C-407E-A947-70E740481C1C}">
                <a14:useLocalDpi xmlns:a14="http://schemas.microsoft.com/office/drawing/2010/main" val="0"/>
              </a:ext>
            </a:extLst>
          </a:blip>
          <a:srcRect r="83260"/>
          <a:stretch/>
        </p:blipFill>
        <p:spPr>
          <a:xfrm>
            <a:off x="691095" y="4459435"/>
            <a:ext cx="575774" cy="2242704"/>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5F368975-8959-461D-BFFE-607D868198A4}"/>
              </a:ext>
            </a:extLst>
          </p:cNvPr>
          <p:cNvSpPr/>
          <p:nvPr/>
        </p:nvSpPr>
        <p:spPr>
          <a:xfrm>
            <a:off x="614997" y="3125773"/>
            <a:ext cx="7596375" cy="440505"/>
          </a:xfrm>
          <a:prstGeom prst="rect">
            <a:avLst/>
          </a:prstGeom>
          <a:noFill/>
          <a:ln>
            <a:noFill/>
          </a:ln>
        </p:spPr>
        <p:txBody>
          <a:bodyPr wrap="none">
            <a:spAutoFit/>
          </a:bodyPr>
          <a:lstStyle/>
          <a:p>
            <a:pPr algn="just" fontAlgn="ctr">
              <a:lnSpc>
                <a:spcPts val="2500"/>
              </a:lnSpc>
              <a:spcBef>
                <a:spcPct val="35000"/>
              </a:spcBef>
              <a:buClr>
                <a:schemeClr val="tx2"/>
              </a:buClr>
              <a:buSzPct val="175000"/>
            </a:pPr>
            <a:r>
              <a:rPr lang="en-GB" sz="2800" dirty="0" err="1"/>
              <a:t>www.kent.ac.uk</a:t>
            </a:r>
            <a:r>
              <a:rPr lang="en-GB" sz="2800" dirty="0"/>
              <a:t>/student-learning-advisory-service </a:t>
            </a:r>
            <a:endParaRPr lang="en-US" sz="2800" spc="-100" dirty="0">
              <a:solidFill>
                <a:srgbClr val="003882"/>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806BA8C-4E82-4432-9EA6-BDA69E34230F}"/>
              </a:ext>
            </a:extLst>
          </p:cNvPr>
          <p:cNvSpPr txBox="1"/>
          <p:nvPr/>
        </p:nvSpPr>
        <p:spPr>
          <a:xfrm>
            <a:off x="712475" y="1670073"/>
            <a:ext cx="2986841" cy="1200329"/>
          </a:xfrm>
          <a:prstGeom prst="rect">
            <a:avLst/>
          </a:prstGeom>
          <a:solidFill>
            <a:srgbClr val="05345C"/>
          </a:solidFill>
        </p:spPr>
        <p:txBody>
          <a:bodyPr wrap="square" rtlCol="0">
            <a:spAutoFit/>
          </a:bodyPr>
          <a:lstStyle/>
          <a:p>
            <a:r>
              <a:rPr lang="en-GB" sz="3600" b="1" dirty="0">
                <a:solidFill>
                  <a:srgbClr val="937227"/>
                </a:solidFill>
                <a:latin typeface="Century Schoolbook" panose="02040604050505020304" pitchFamily="18" charset="0"/>
              </a:rPr>
              <a:t>SLAS</a:t>
            </a:r>
          </a:p>
          <a:p>
            <a:r>
              <a:rPr lang="en-GB" sz="3600" b="1" dirty="0">
                <a:solidFill>
                  <a:schemeClr val="bg1"/>
                </a:solidFill>
                <a:latin typeface="Century Schoolbook" panose="02040604050505020304" pitchFamily="18" charset="0"/>
              </a:rPr>
              <a:t>CONNECT</a:t>
            </a:r>
          </a:p>
        </p:txBody>
      </p:sp>
      <p:pic>
        <p:nvPicPr>
          <p:cNvPr id="9" name="Picture 8">
            <a:extLst>
              <a:ext uri="{FF2B5EF4-FFF2-40B4-BE49-F238E27FC236}">
                <a16:creationId xmlns:a16="http://schemas.microsoft.com/office/drawing/2014/main" id="{3EB59865-737B-41D3-B3E9-9F953818241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3474" y="5784781"/>
            <a:ext cx="3582147" cy="1080000"/>
          </a:xfrm>
          <a:prstGeom prst="rect">
            <a:avLst/>
          </a:prstGeom>
        </p:spPr>
      </p:pic>
      <p:sp>
        <p:nvSpPr>
          <p:cNvPr id="3" name="TextBox 2">
            <a:extLst>
              <a:ext uri="{FF2B5EF4-FFF2-40B4-BE49-F238E27FC236}">
                <a16:creationId xmlns:a16="http://schemas.microsoft.com/office/drawing/2014/main" id="{E59C41D8-4F44-48C1-9BD1-A55B80A4114A}"/>
              </a:ext>
            </a:extLst>
          </p:cNvPr>
          <p:cNvSpPr txBox="1"/>
          <p:nvPr/>
        </p:nvSpPr>
        <p:spPr>
          <a:xfrm>
            <a:off x="3751571" y="2007198"/>
            <a:ext cx="3746521" cy="523220"/>
          </a:xfrm>
          <a:prstGeom prst="rect">
            <a:avLst/>
          </a:prstGeom>
          <a:noFill/>
        </p:spPr>
        <p:txBody>
          <a:bodyPr wrap="square" rtlCol="0">
            <a:spAutoFit/>
          </a:bodyPr>
          <a:lstStyle/>
          <a:p>
            <a:pPr algn="ctr"/>
            <a:r>
              <a:rPr lang="en-GB" sz="2800" spc="-50" dirty="0"/>
              <a:t>To book an appointment:</a:t>
            </a:r>
            <a:endParaRPr lang="en-GB" sz="2800" dirty="0"/>
          </a:p>
        </p:txBody>
      </p:sp>
      <p:sp>
        <p:nvSpPr>
          <p:cNvPr id="10" name="Rectangle 9">
            <a:extLst>
              <a:ext uri="{FF2B5EF4-FFF2-40B4-BE49-F238E27FC236}">
                <a16:creationId xmlns:a16="http://schemas.microsoft.com/office/drawing/2014/main" id="{0433A947-72A6-42D2-983F-BB261C314101}"/>
              </a:ext>
            </a:extLst>
          </p:cNvPr>
          <p:cNvSpPr/>
          <p:nvPr/>
        </p:nvSpPr>
        <p:spPr>
          <a:xfrm>
            <a:off x="1213919" y="4496463"/>
            <a:ext cx="3439442" cy="2200602"/>
          </a:xfrm>
          <a:prstGeom prst="rect">
            <a:avLst/>
          </a:prstGeom>
        </p:spPr>
        <p:txBody>
          <a:bodyPr wrap="square">
            <a:spAutoFit/>
          </a:bodyPr>
          <a:lstStyle/>
          <a:p>
            <a:pPr>
              <a:spcAft>
                <a:spcPts val="1000"/>
              </a:spcAft>
            </a:pPr>
            <a:r>
              <a:rPr lang="en-GB" sz="2800" dirty="0">
                <a:solidFill>
                  <a:srgbClr val="1F3864"/>
                </a:solidFill>
                <a:latin typeface="Calibri" panose="020F0502020204030204" pitchFamily="34" charset="0"/>
                <a:cs typeface="Calibri" panose="020F0502020204030204" pitchFamily="34" charset="0"/>
              </a:rPr>
              <a:t>learning@kent.ac.uk  </a:t>
            </a:r>
            <a:endParaRPr lang="en-GB" sz="2800" dirty="0">
              <a:solidFill>
                <a:srgbClr val="201F1E"/>
              </a:solidFill>
              <a:latin typeface="Calibri" panose="020F0502020204030204" pitchFamily="34" charset="0"/>
              <a:cs typeface="Calibri" panose="020F0502020204030204" pitchFamily="34" charset="0"/>
            </a:endParaRPr>
          </a:p>
          <a:p>
            <a:pPr>
              <a:spcAft>
                <a:spcPts val="1000"/>
              </a:spcAft>
            </a:pPr>
            <a:r>
              <a:rPr lang="en-GB" sz="2800" dirty="0" err="1">
                <a:solidFill>
                  <a:srgbClr val="1F3864"/>
                </a:solidFill>
                <a:latin typeface="Calibri" panose="020F0502020204030204" pitchFamily="34" charset="0"/>
                <a:cs typeface="Calibri" panose="020F0502020204030204" pitchFamily="34" charset="0"/>
              </a:rPr>
              <a:t>SLASkent</a:t>
            </a:r>
            <a:endParaRPr lang="en-GB" sz="2800" dirty="0">
              <a:solidFill>
                <a:srgbClr val="1F3864"/>
              </a:solidFill>
              <a:latin typeface="Calibri" panose="020F0502020204030204" pitchFamily="34" charset="0"/>
              <a:cs typeface="Calibri" panose="020F0502020204030204" pitchFamily="34" charset="0"/>
            </a:endParaRPr>
          </a:p>
          <a:p>
            <a:pPr>
              <a:spcAft>
                <a:spcPts val="1000"/>
              </a:spcAft>
            </a:pPr>
            <a:r>
              <a:rPr lang="en-GB" sz="2800" dirty="0" err="1">
                <a:solidFill>
                  <a:srgbClr val="1F3864"/>
                </a:solidFill>
                <a:latin typeface="Calibri" panose="020F0502020204030204" pitchFamily="34" charset="0"/>
                <a:cs typeface="Calibri" panose="020F0502020204030204" pitchFamily="34" charset="0"/>
              </a:rPr>
              <a:t>KentUniSLAS</a:t>
            </a:r>
            <a:endParaRPr lang="en-GB" sz="2800" dirty="0">
              <a:solidFill>
                <a:srgbClr val="1F3864"/>
              </a:solidFill>
              <a:latin typeface="Calibri" panose="020F0502020204030204" pitchFamily="34" charset="0"/>
              <a:cs typeface="Calibri" panose="020F0502020204030204" pitchFamily="34" charset="0"/>
            </a:endParaRPr>
          </a:p>
          <a:p>
            <a:pPr>
              <a:spcAft>
                <a:spcPts val="1000"/>
              </a:spcAft>
            </a:pPr>
            <a:r>
              <a:rPr lang="en-GB" sz="2800" dirty="0" err="1">
                <a:solidFill>
                  <a:srgbClr val="1F3864"/>
                </a:solidFill>
                <a:latin typeface="Calibri" panose="020F0502020204030204" pitchFamily="34" charset="0"/>
                <a:cs typeface="Calibri" panose="020F0502020204030204" pitchFamily="34" charset="0"/>
              </a:rPr>
              <a:t>SLASkent</a:t>
            </a:r>
            <a:endParaRPr lang="en-GB" sz="2800" b="0" i="0" dirty="0">
              <a:solidFill>
                <a:srgbClr val="201F1E"/>
              </a:solidFill>
              <a:effectLst/>
              <a:latin typeface="Calibri" panose="020F0502020204030204" pitchFamily="34" charset="0"/>
              <a:cs typeface="Calibri" panose="020F0502020204030204" pitchFamily="34" charset="0"/>
            </a:endParaRPr>
          </a:p>
        </p:txBody>
      </p:sp>
      <p:sp>
        <p:nvSpPr>
          <p:cNvPr id="21" name="Title 1">
            <a:extLst>
              <a:ext uri="{FF2B5EF4-FFF2-40B4-BE49-F238E27FC236}">
                <a16:creationId xmlns:a16="http://schemas.microsoft.com/office/drawing/2014/main" id="{92805963-4EBB-4606-AA15-4B20B70F401A}"/>
              </a:ext>
            </a:extLst>
          </p:cNvPr>
          <p:cNvSpPr>
            <a:spLocks noGrp="1"/>
          </p:cNvSpPr>
          <p:nvPr>
            <p:ph type="title"/>
          </p:nvPr>
        </p:nvSpPr>
        <p:spPr>
          <a:xfrm>
            <a:off x="612000" y="373834"/>
            <a:ext cx="3600000" cy="864000"/>
          </a:xfrm>
        </p:spPr>
        <p:txBody>
          <a:bodyPr>
            <a:noAutofit/>
          </a:bodyPr>
          <a:lstStyle/>
          <a:p>
            <a:r>
              <a:rPr lang="en-GB" b="1" dirty="0"/>
              <a:t>Get in touch…</a:t>
            </a:r>
          </a:p>
        </p:txBody>
      </p:sp>
      <p:pic>
        <p:nvPicPr>
          <p:cNvPr id="11" name="Picture 10">
            <a:extLst>
              <a:ext uri="{FF2B5EF4-FFF2-40B4-BE49-F238E27FC236}">
                <a16:creationId xmlns:a16="http://schemas.microsoft.com/office/drawing/2014/main" id="{05BB0181-3E68-0041-983B-89EBD2C3FF9D}"/>
              </a:ext>
            </a:extLst>
          </p:cNvPr>
          <p:cNvPicPr>
            <a:picLocks noChangeAspect="1"/>
          </p:cNvPicPr>
          <p:nvPr/>
        </p:nvPicPr>
        <p:blipFill>
          <a:blip r:embed="rId5"/>
          <a:stretch>
            <a:fillRect/>
          </a:stretch>
        </p:blipFill>
        <p:spPr>
          <a:xfrm>
            <a:off x="7478751" y="1507924"/>
            <a:ext cx="1493916" cy="1504219"/>
          </a:xfrm>
          <a:prstGeom prst="rect">
            <a:avLst/>
          </a:prstGeom>
        </p:spPr>
      </p:pic>
    </p:spTree>
    <p:extLst>
      <p:ext uri="{BB962C8B-B14F-4D97-AF65-F5344CB8AC3E}">
        <p14:creationId xmlns:p14="http://schemas.microsoft.com/office/powerpoint/2010/main" val="3799883293"/>
      </p:ext>
    </p:extLst>
  </p:cSld>
  <p:clrMapOvr>
    <a:masterClrMapping/>
  </p:clrMapOvr>
  <mc:AlternateContent xmlns:mc="http://schemas.openxmlformats.org/markup-compatibility/2006" xmlns:p14="http://schemas.microsoft.com/office/powerpoint/2010/main">
    <mc:Choice Requires="p14">
      <p:transition spd="med" p14:dur="700" advTm="5684">
        <p:fade/>
      </p:transition>
    </mc:Choice>
    <mc:Fallback xmlns="">
      <p:transition spd="med" advTm="5684">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Getting organised</a:t>
            </a:r>
          </a:p>
        </p:txBody>
      </p:sp>
      <p:sp>
        <p:nvSpPr>
          <p:cNvPr id="3" name="Content Placeholder 2">
            <a:extLst>
              <a:ext uri="{FF2B5EF4-FFF2-40B4-BE49-F238E27FC236}">
                <a16:creationId xmlns:a16="http://schemas.microsoft.com/office/drawing/2014/main" id="{12823411-12EE-44B2-8140-A1D56D131F5B}"/>
              </a:ext>
            </a:extLst>
          </p:cNvPr>
          <p:cNvSpPr>
            <a:spLocks noGrp="1"/>
          </p:cNvSpPr>
          <p:nvPr>
            <p:ph idx="1"/>
          </p:nvPr>
        </p:nvSpPr>
        <p:spPr>
          <a:xfrm>
            <a:off x="612000" y="1442441"/>
            <a:ext cx="7920000" cy="5220000"/>
          </a:xfrm>
        </p:spPr>
        <p:txBody>
          <a:bodyPr>
            <a:normAutofit/>
          </a:bodyPr>
          <a:lstStyle/>
          <a:p>
            <a:pPr marL="357188" indent="-357188">
              <a:lnSpc>
                <a:spcPct val="100000"/>
              </a:lnSpc>
              <a:spcBef>
                <a:spcPts val="2400"/>
              </a:spcBef>
            </a:pPr>
            <a:r>
              <a:rPr lang="en-GB" sz="3200" dirty="0"/>
              <a:t>Your studies</a:t>
            </a:r>
          </a:p>
          <a:p>
            <a:pPr marL="0" indent="0">
              <a:lnSpc>
                <a:spcPct val="100000"/>
              </a:lnSpc>
              <a:spcBef>
                <a:spcPts val="2400"/>
              </a:spcBef>
              <a:buNone/>
            </a:pPr>
            <a:r>
              <a:rPr lang="en-GB" sz="3200" dirty="0"/>
              <a:t>     - Understand your course</a:t>
            </a:r>
          </a:p>
          <a:p>
            <a:pPr marL="0" indent="0">
              <a:lnSpc>
                <a:spcPct val="100000"/>
              </a:lnSpc>
              <a:spcBef>
                <a:spcPts val="2400"/>
              </a:spcBef>
              <a:buNone/>
            </a:pPr>
            <a:r>
              <a:rPr lang="en-GB" sz="3200" dirty="0"/>
              <a:t>     - Keep your work organised</a:t>
            </a:r>
          </a:p>
          <a:p>
            <a:pPr marL="357188" indent="-357188">
              <a:lnSpc>
                <a:spcPct val="100000"/>
              </a:lnSpc>
              <a:spcBef>
                <a:spcPts val="2400"/>
              </a:spcBef>
            </a:pPr>
            <a:r>
              <a:rPr lang="en-GB" sz="3200" dirty="0"/>
              <a:t>Your time</a:t>
            </a:r>
          </a:p>
          <a:p>
            <a:pPr marL="0" indent="0">
              <a:lnSpc>
                <a:spcPct val="100000"/>
              </a:lnSpc>
              <a:spcBef>
                <a:spcPts val="2400"/>
              </a:spcBef>
              <a:buNone/>
            </a:pPr>
            <a:r>
              <a:rPr lang="en-GB" sz="3200" dirty="0"/>
              <a:t>     - Planning and maximising</a:t>
            </a:r>
          </a:p>
          <a:p>
            <a:pPr marL="0" indent="0">
              <a:lnSpc>
                <a:spcPct val="100000"/>
              </a:lnSpc>
              <a:spcBef>
                <a:spcPts val="2400"/>
              </a:spcBef>
              <a:buNone/>
            </a:pPr>
            <a:r>
              <a:rPr lang="en-GB" sz="3200" dirty="0"/>
              <a:t>     - Using time effectively</a:t>
            </a:r>
          </a:p>
          <a:p>
            <a:pPr marL="0" indent="0">
              <a:lnSpc>
                <a:spcPct val="100000"/>
              </a:lnSpc>
              <a:spcBef>
                <a:spcPts val="2400"/>
              </a:spcBef>
              <a:buNone/>
            </a:pPr>
            <a:endParaRPr lang="en-GB" sz="3200" dirty="0"/>
          </a:p>
        </p:txBody>
      </p:sp>
    </p:spTree>
    <p:custDataLst>
      <p:tags r:id="rId1"/>
    </p:custDataLst>
    <p:extLst>
      <p:ext uri="{BB962C8B-B14F-4D97-AF65-F5344CB8AC3E}">
        <p14:creationId xmlns:p14="http://schemas.microsoft.com/office/powerpoint/2010/main" val="2734461495"/>
      </p:ext>
    </p:extLst>
  </p:cSld>
  <p:clrMapOvr>
    <a:masterClrMapping/>
  </p:clrMapOvr>
  <mc:AlternateContent xmlns:mc="http://schemas.openxmlformats.org/markup-compatibility/2006" xmlns:p14="http://schemas.microsoft.com/office/powerpoint/2010/main">
    <mc:Choice Requires="p14">
      <p:transition spd="med" p14:dur="700" advTm="37270">
        <p:fade/>
      </p:transition>
    </mc:Choice>
    <mc:Fallback xmlns="">
      <p:transition spd="med" advTm="3727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Understand your course</a:t>
            </a:r>
          </a:p>
        </p:txBody>
      </p:sp>
      <p:sp>
        <p:nvSpPr>
          <p:cNvPr id="3" name="Content Placeholder 2">
            <a:extLst>
              <a:ext uri="{FF2B5EF4-FFF2-40B4-BE49-F238E27FC236}">
                <a16:creationId xmlns:a16="http://schemas.microsoft.com/office/drawing/2014/main" id="{12823411-12EE-44B2-8140-A1D56D131F5B}"/>
              </a:ext>
            </a:extLst>
          </p:cNvPr>
          <p:cNvSpPr>
            <a:spLocks noGrp="1"/>
          </p:cNvSpPr>
          <p:nvPr>
            <p:ph idx="1"/>
          </p:nvPr>
        </p:nvSpPr>
        <p:spPr>
          <a:xfrm>
            <a:off x="612000" y="1442441"/>
            <a:ext cx="7920000" cy="5220000"/>
          </a:xfrm>
        </p:spPr>
        <p:txBody>
          <a:bodyPr>
            <a:normAutofit/>
          </a:bodyPr>
          <a:lstStyle/>
          <a:p>
            <a:pPr marL="0" indent="0">
              <a:lnSpc>
                <a:spcPct val="100000"/>
              </a:lnSpc>
              <a:spcBef>
                <a:spcPts val="2400"/>
              </a:spcBef>
              <a:buNone/>
            </a:pPr>
            <a:r>
              <a:rPr lang="en-GB" sz="3200" dirty="0"/>
              <a:t>Get to know how things work:</a:t>
            </a:r>
          </a:p>
          <a:p>
            <a:pPr lvl="0">
              <a:lnSpc>
                <a:spcPct val="100000"/>
              </a:lnSpc>
            </a:pPr>
            <a:r>
              <a:rPr lang="en-GB" dirty="0"/>
              <a:t>Focus on the essentials (Faculty handbook, credit framework, Module guide, School handbook, Moodle)</a:t>
            </a:r>
          </a:p>
          <a:p>
            <a:pPr lvl="0">
              <a:lnSpc>
                <a:spcPct val="100000"/>
              </a:lnSpc>
            </a:pPr>
            <a:r>
              <a:rPr lang="en-GB" dirty="0"/>
              <a:t>Keep a checklist of things you still need to know and find them out (co-students, tutors, library, SLAS)</a:t>
            </a:r>
          </a:p>
          <a:p>
            <a:pPr lvl="0">
              <a:lnSpc>
                <a:spcPct val="100000"/>
              </a:lnSpc>
            </a:pPr>
            <a:r>
              <a:rPr lang="en-GB" dirty="0"/>
              <a:t>Familiarise yourself with other resources available to help you study</a:t>
            </a:r>
          </a:p>
          <a:p>
            <a:pPr marL="357188" indent="-357188">
              <a:spcBef>
                <a:spcPts val="1200"/>
              </a:spcBef>
            </a:pPr>
            <a:endParaRPr lang="en-GB" dirty="0">
              <a:solidFill>
                <a:schemeClr val="bg2">
                  <a:lumMod val="50000"/>
                </a:schemeClr>
              </a:solidFill>
            </a:endParaRPr>
          </a:p>
        </p:txBody>
      </p:sp>
    </p:spTree>
    <p:custDataLst>
      <p:tags r:id="rId1"/>
    </p:custDataLst>
    <p:extLst>
      <p:ext uri="{BB962C8B-B14F-4D97-AF65-F5344CB8AC3E}">
        <p14:creationId xmlns:p14="http://schemas.microsoft.com/office/powerpoint/2010/main" val="4032543462"/>
      </p:ext>
    </p:extLst>
  </p:cSld>
  <p:clrMapOvr>
    <a:masterClrMapping/>
  </p:clrMapOvr>
  <mc:AlternateContent xmlns:mc="http://schemas.openxmlformats.org/markup-compatibility/2006" xmlns:p14="http://schemas.microsoft.com/office/powerpoint/2010/main">
    <mc:Choice Requires="p14">
      <p:transition spd="med" p14:dur="700" advTm="37270">
        <p:fade/>
      </p:transition>
    </mc:Choice>
    <mc:Fallback xmlns="">
      <p:transition spd="med" advTm="3727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Locate resources</a:t>
            </a:r>
          </a:p>
        </p:txBody>
      </p:sp>
      <p:sp>
        <p:nvSpPr>
          <p:cNvPr id="6" name="Content Placeholder 5">
            <a:extLst>
              <a:ext uri="{FF2B5EF4-FFF2-40B4-BE49-F238E27FC236}">
                <a16:creationId xmlns:a16="http://schemas.microsoft.com/office/drawing/2014/main" id="{DA6E418F-B591-E94C-9FD0-1DFFD664281E}"/>
              </a:ext>
            </a:extLst>
          </p:cNvPr>
          <p:cNvSpPr>
            <a:spLocks noGrp="1"/>
          </p:cNvSpPr>
          <p:nvPr>
            <p:ph idx="1"/>
          </p:nvPr>
        </p:nvSpPr>
        <p:spPr>
          <a:xfrm>
            <a:off x="628650" y="1825624"/>
            <a:ext cx="8263350" cy="4816476"/>
          </a:xfrm>
        </p:spPr>
        <p:txBody>
          <a:bodyPr>
            <a:normAutofit fontScale="85000" lnSpcReduction="10000"/>
          </a:bodyPr>
          <a:lstStyle/>
          <a:p>
            <a:pPr>
              <a:lnSpc>
                <a:spcPct val="150000"/>
              </a:lnSpc>
            </a:pPr>
            <a:r>
              <a:rPr lang="en-US" sz="3300" dirty="0"/>
              <a:t>Student Learning Advisory Service (SLAS)</a:t>
            </a:r>
          </a:p>
          <a:p>
            <a:pPr marL="0" indent="0">
              <a:buNone/>
            </a:pPr>
            <a:r>
              <a:rPr lang="en-GB" sz="3100" dirty="0">
                <a:hlinkClick r:id="rId4"/>
              </a:rPr>
              <a:t>http://www.kent.ac.uk/student-learning-advisory-service</a:t>
            </a:r>
            <a:endParaRPr lang="en-GB" sz="3100" dirty="0"/>
          </a:p>
          <a:p>
            <a:pPr>
              <a:lnSpc>
                <a:spcPct val="150000"/>
              </a:lnSpc>
            </a:pPr>
            <a:r>
              <a:rPr lang="en-GB" sz="3300" dirty="0"/>
              <a:t>Online teaching and learning guide for students</a:t>
            </a:r>
          </a:p>
          <a:p>
            <a:pPr marL="0" indent="0">
              <a:lnSpc>
                <a:spcPct val="150000"/>
              </a:lnSpc>
              <a:buNone/>
            </a:pPr>
            <a:r>
              <a:rPr lang="en-GB" sz="3300" dirty="0">
                <a:hlinkClick r:id="rId5"/>
              </a:rPr>
              <a:t>https://www.kent.ac.uk/guides/online-teaching-and-learning-a-guide-for-students</a:t>
            </a:r>
            <a:r>
              <a:rPr lang="en-GB" sz="3300" dirty="0"/>
              <a:t> </a:t>
            </a:r>
          </a:p>
          <a:p>
            <a:pPr>
              <a:lnSpc>
                <a:spcPct val="150000"/>
              </a:lnSpc>
            </a:pPr>
            <a:r>
              <a:rPr lang="en-GB" sz="3300" dirty="0"/>
              <a:t>Student Support and Wellbeing </a:t>
            </a:r>
          </a:p>
          <a:p>
            <a:pPr marL="0" indent="0">
              <a:lnSpc>
                <a:spcPct val="150000"/>
              </a:lnSpc>
              <a:buNone/>
            </a:pPr>
            <a:r>
              <a:rPr lang="en-GB" sz="3300" dirty="0">
                <a:hlinkClick r:id="rId6"/>
              </a:rPr>
              <a:t>https://www.kent.ac.uk/studentsupport/wellbeing/</a:t>
            </a:r>
            <a:r>
              <a:rPr lang="en-GB" sz="3300" dirty="0"/>
              <a:t> </a:t>
            </a:r>
          </a:p>
          <a:p>
            <a:pPr marL="0" indent="0">
              <a:buNone/>
            </a:pPr>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1352935804"/>
      </p:ext>
    </p:extLst>
  </p:cSld>
  <p:clrMapOvr>
    <a:masterClrMapping/>
  </p:clrMapOvr>
  <mc:AlternateContent xmlns:mc="http://schemas.openxmlformats.org/markup-compatibility/2006" xmlns:p14="http://schemas.microsoft.com/office/powerpoint/2010/main">
    <mc:Choice Requires="p14">
      <p:transition spd="med" p14:dur="700" advTm="57019">
        <p:fade/>
      </p:transition>
    </mc:Choice>
    <mc:Fallback xmlns="">
      <p:transition spd="med" advTm="57019">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Organise your work</a:t>
            </a:r>
          </a:p>
        </p:txBody>
      </p:sp>
      <p:sp>
        <p:nvSpPr>
          <p:cNvPr id="3" name="Content Placeholder 2">
            <a:extLst>
              <a:ext uri="{FF2B5EF4-FFF2-40B4-BE49-F238E27FC236}">
                <a16:creationId xmlns:a16="http://schemas.microsoft.com/office/drawing/2014/main" id="{12823411-12EE-44B2-8140-A1D56D131F5B}"/>
              </a:ext>
            </a:extLst>
          </p:cNvPr>
          <p:cNvSpPr>
            <a:spLocks noGrp="1"/>
          </p:cNvSpPr>
          <p:nvPr>
            <p:ph idx="1"/>
          </p:nvPr>
        </p:nvSpPr>
        <p:spPr>
          <a:xfrm>
            <a:off x="612000" y="1442441"/>
            <a:ext cx="7920000" cy="5220000"/>
          </a:xfrm>
        </p:spPr>
        <p:txBody>
          <a:bodyPr>
            <a:normAutofit/>
          </a:bodyPr>
          <a:lstStyle/>
          <a:p>
            <a:pPr marL="0" indent="0">
              <a:lnSpc>
                <a:spcPct val="100000"/>
              </a:lnSpc>
              <a:spcBef>
                <a:spcPts val="2400"/>
              </a:spcBef>
              <a:buNone/>
            </a:pPr>
            <a:r>
              <a:rPr lang="en-GB" sz="3200" dirty="0"/>
              <a:t>Get set up:</a:t>
            </a:r>
          </a:p>
          <a:p>
            <a:pPr marL="357188" indent="-357188">
              <a:lnSpc>
                <a:spcPct val="100000"/>
              </a:lnSpc>
              <a:spcBef>
                <a:spcPts val="2400"/>
              </a:spcBef>
            </a:pPr>
            <a:r>
              <a:rPr lang="en-GB" dirty="0"/>
              <a:t>Establish a quiet workspace</a:t>
            </a:r>
          </a:p>
          <a:p>
            <a:pPr marL="0" indent="0">
              <a:lnSpc>
                <a:spcPct val="100000"/>
              </a:lnSpc>
              <a:spcBef>
                <a:spcPts val="2400"/>
              </a:spcBef>
              <a:buNone/>
            </a:pPr>
            <a:r>
              <a:rPr lang="en-GB" dirty="0"/>
              <a:t>    - Create boundaries as necessary</a:t>
            </a:r>
          </a:p>
          <a:p>
            <a:pPr marL="357188" indent="-357188">
              <a:lnSpc>
                <a:spcPct val="100000"/>
              </a:lnSpc>
              <a:spcBef>
                <a:spcPts val="2400"/>
              </a:spcBef>
            </a:pPr>
            <a:r>
              <a:rPr lang="en-GB" dirty="0"/>
              <a:t>Filing system</a:t>
            </a:r>
          </a:p>
          <a:p>
            <a:pPr marL="0" indent="0">
              <a:lnSpc>
                <a:spcPct val="100000"/>
              </a:lnSpc>
              <a:spcBef>
                <a:spcPts val="2400"/>
              </a:spcBef>
              <a:buNone/>
            </a:pPr>
            <a:r>
              <a:rPr lang="en-GB" dirty="0"/>
              <a:t>    - Module and course information</a:t>
            </a:r>
          </a:p>
          <a:p>
            <a:pPr marL="0" indent="0">
              <a:lnSpc>
                <a:spcPct val="100000"/>
              </a:lnSpc>
              <a:spcBef>
                <a:spcPts val="2400"/>
              </a:spcBef>
              <a:buNone/>
            </a:pPr>
            <a:r>
              <a:rPr lang="en-GB" dirty="0"/>
              <a:t>    - Lecture, seminar and research notes</a:t>
            </a:r>
          </a:p>
          <a:p>
            <a:pPr marL="0" indent="0">
              <a:lnSpc>
                <a:spcPct val="100000"/>
              </a:lnSpc>
              <a:spcBef>
                <a:spcPts val="2400"/>
              </a:spcBef>
              <a:buNone/>
            </a:pPr>
            <a:r>
              <a:rPr lang="en-GB" dirty="0"/>
              <a:t>    - Assignments</a:t>
            </a:r>
          </a:p>
          <a:p>
            <a:pPr marL="357188" indent="-357188">
              <a:spcBef>
                <a:spcPts val="1200"/>
              </a:spcBef>
            </a:pPr>
            <a:endParaRPr lang="en-GB" dirty="0">
              <a:solidFill>
                <a:schemeClr val="bg2">
                  <a:lumMod val="50000"/>
                </a:schemeClr>
              </a:solidFill>
            </a:endParaRPr>
          </a:p>
        </p:txBody>
      </p:sp>
    </p:spTree>
    <p:custDataLst>
      <p:tags r:id="rId1"/>
    </p:custDataLst>
    <p:extLst>
      <p:ext uri="{BB962C8B-B14F-4D97-AF65-F5344CB8AC3E}">
        <p14:creationId xmlns:p14="http://schemas.microsoft.com/office/powerpoint/2010/main" val="2141762259"/>
      </p:ext>
    </p:extLst>
  </p:cSld>
  <p:clrMapOvr>
    <a:masterClrMapping/>
  </p:clrMapOvr>
  <mc:AlternateContent xmlns:mc="http://schemas.openxmlformats.org/markup-compatibility/2006" xmlns:p14="http://schemas.microsoft.com/office/powerpoint/2010/main">
    <mc:Choice Requires="p14">
      <p:transition spd="med" p14:dur="700" advTm="37270">
        <p:fade/>
      </p:transition>
    </mc:Choice>
    <mc:Fallback xmlns="">
      <p:transition spd="med" advTm="3727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Demands on your time</a:t>
            </a:r>
          </a:p>
        </p:txBody>
      </p:sp>
      <p:sp>
        <p:nvSpPr>
          <p:cNvPr id="3" name="Content Placeholder 2">
            <a:extLst>
              <a:ext uri="{FF2B5EF4-FFF2-40B4-BE49-F238E27FC236}">
                <a16:creationId xmlns:a16="http://schemas.microsoft.com/office/drawing/2014/main" id="{12823411-12EE-44B2-8140-A1D56D131F5B}"/>
              </a:ext>
            </a:extLst>
          </p:cNvPr>
          <p:cNvSpPr>
            <a:spLocks noGrp="1"/>
          </p:cNvSpPr>
          <p:nvPr>
            <p:ph idx="1"/>
          </p:nvPr>
        </p:nvSpPr>
        <p:spPr>
          <a:xfrm>
            <a:off x="612000" y="1442441"/>
            <a:ext cx="8280000" cy="5415559"/>
          </a:xfrm>
        </p:spPr>
        <p:txBody>
          <a:bodyPr>
            <a:normAutofit/>
          </a:bodyPr>
          <a:lstStyle/>
          <a:p>
            <a:pPr marL="0" indent="0">
              <a:lnSpc>
                <a:spcPct val="100000"/>
              </a:lnSpc>
              <a:spcBef>
                <a:spcPts val="2400"/>
              </a:spcBef>
              <a:buNone/>
            </a:pPr>
            <a:r>
              <a:rPr lang="en-GB" sz="3600" dirty="0"/>
              <a:t>At university you need to:</a:t>
            </a:r>
          </a:p>
          <a:p>
            <a:pPr marL="357188" indent="-357188">
              <a:lnSpc>
                <a:spcPct val="100000"/>
              </a:lnSpc>
              <a:spcBef>
                <a:spcPts val="2400"/>
              </a:spcBef>
            </a:pPr>
            <a:r>
              <a:rPr lang="en-GB" sz="3200" spc="-20" dirty="0"/>
              <a:t>Commit to 35-hour week study time (full-time) </a:t>
            </a:r>
          </a:p>
          <a:p>
            <a:pPr marL="357188" indent="-357188">
              <a:lnSpc>
                <a:spcPct val="100000"/>
              </a:lnSpc>
              <a:spcBef>
                <a:spcPts val="2400"/>
              </a:spcBef>
            </a:pPr>
            <a:r>
              <a:rPr lang="en-GB" sz="3200" spc="-20" dirty="0"/>
              <a:t>Arrive at lectures and seminars on time</a:t>
            </a:r>
          </a:p>
          <a:p>
            <a:pPr marL="357188" indent="-357188">
              <a:lnSpc>
                <a:spcPct val="100000"/>
              </a:lnSpc>
              <a:spcBef>
                <a:spcPts val="2400"/>
              </a:spcBef>
            </a:pPr>
            <a:r>
              <a:rPr lang="en-GB" sz="3200" spc="-20" dirty="0"/>
              <a:t>Meet deadlines</a:t>
            </a:r>
          </a:p>
          <a:p>
            <a:pPr marL="357188" indent="-357188">
              <a:lnSpc>
                <a:spcPct val="100000"/>
              </a:lnSpc>
              <a:spcBef>
                <a:spcPts val="2400"/>
              </a:spcBef>
            </a:pPr>
            <a:r>
              <a:rPr lang="en-GB" sz="3200" spc="-20" dirty="0"/>
              <a:t>Meet your other commitments</a:t>
            </a:r>
          </a:p>
          <a:p>
            <a:pPr marL="0" indent="0">
              <a:lnSpc>
                <a:spcPct val="100000"/>
              </a:lnSpc>
              <a:spcBef>
                <a:spcPts val="2400"/>
              </a:spcBef>
              <a:buNone/>
            </a:pPr>
            <a:endParaRPr lang="en-GB" sz="3200" dirty="0"/>
          </a:p>
          <a:p>
            <a:pPr marL="357188" indent="-357188">
              <a:spcBef>
                <a:spcPts val="1200"/>
              </a:spcBef>
            </a:pPr>
            <a:endParaRPr lang="en-GB" dirty="0">
              <a:solidFill>
                <a:schemeClr val="bg2">
                  <a:lumMod val="50000"/>
                </a:schemeClr>
              </a:solidFill>
            </a:endParaRPr>
          </a:p>
        </p:txBody>
      </p:sp>
    </p:spTree>
    <p:custDataLst>
      <p:tags r:id="rId1"/>
    </p:custDataLst>
    <p:extLst>
      <p:ext uri="{BB962C8B-B14F-4D97-AF65-F5344CB8AC3E}">
        <p14:creationId xmlns:p14="http://schemas.microsoft.com/office/powerpoint/2010/main" val="3198200844"/>
      </p:ext>
    </p:extLst>
  </p:cSld>
  <p:clrMapOvr>
    <a:masterClrMapping/>
  </p:clrMapOvr>
  <mc:AlternateContent xmlns:mc="http://schemas.openxmlformats.org/markup-compatibility/2006" xmlns:p14="http://schemas.microsoft.com/office/powerpoint/2010/main">
    <mc:Choice Requires="p14">
      <p:transition spd="med" p14:dur="700" advTm="37270">
        <p:fade/>
      </p:transition>
    </mc:Choice>
    <mc:Fallback xmlns="">
      <p:transition spd="med" advTm="3727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Managing your time</a:t>
            </a:r>
          </a:p>
        </p:txBody>
      </p:sp>
      <p:sp>
        <p:nvSpPr>
          <p:cNvPr id="3" name="Content Placeholder 2">
            <a:extLst>
              <a:ext uri="{FF2B5EF4-FFF2-40B4-BE49-F238E27FC236}">
                <a16:creationId xmlns:a16="http://schemas.microsoft.com/office/drawing/2014/main" id="{12823411-12EE-44B2-8140-A1D56D131F5B}"/>
              </a:ext>
            </a:extLst>
          </p:cNvPr>
          <p:cNvSpPr>
            <a:spLocks noGrp="1"/>
          </p:cNvSpPr>
          <p:nvPr>
            <p:ph idx="1"/>
          </p:nvPr>
        </p:nvSpPr>
        <p:spPr>
          <a:xfrm>
            <a:off x="612000" y="1442441"/>
            <a:ext cx="8280000" cy="5220000"/>
          </a:xfrm>
        </p:spPr>
        <p:txBody>
          <a:bodyPr>
            <a:normAutofit/>
          </a:bodyPr>
          <a:lstStyle/>
          <a:p>
            <a:pPr marL="0" indent="0">
              <a:lnSpc>
                <a:spcPct val="170000"/>
              </a:lnSpc>
              <a:buNone/>
            </a:pPr>
            <a:r>
              <a:rPr lang="en-GB" sz="3200" dirty="0"/>
              <a:t>To do this effectively you will need to:</a:t>
            </a:r>
          </a:p>
          <a:p>
            <a:pPr>
              <a:lnSpc>
                <a:spcPct val="170000"/>
              </a:lnSpc>
              <a:buFontTx/>
              <a:buChar char="-"/>
            </a:pPr>
            <a:r>
              <a:rPr lang="en-GB" dirty="0"/>
              <a:t>Understand where time goes</a:t>
            </a:r>
          </a:p>
          <a:p>
            <a:pPr>
              <a:lnSpc>
                <a:spcPct val="170000"/>
              </a:lnSpc>
              <a:buFontTx/>
              <a:buChar char="-"/>
            </a:pPr>
            <a:r>
              <a:rPr lang="en-GB" dirty="0"/>
              <a:t>Reclaim more of it for your studies</a:t>
            </a:r>
          </a:p>
          <a:p>
            <a:pPr>
              <a:lnSpc>
                <a:spcPct val="170000"/>
              </a:lnSpc>
              <a:buFontTx/>
              <a:buChar char="-"/>
            </a:pPr>
            <a:r>
              <a:rPr lang="en-GB" dirty="0"/>
              <a:t>Make optimum use of your study time</a:t>
            </a:r>
          </a:p>
          <a:p>
            <a:pPr>
              <a:lnSpc>
                <a:spcPct val="170000"/>
              </a:lnSpc>
              <a:buFontTx/>
              <a:buChar char="-"/>
            </a:pPr>
            <a:r>
              <a:rPr lang="en-GB" dirty="0"/>
              <a:t>Above all, plan</a:t>
            </a:r>
          </a:p>
          <a:p>
            <a:pPr marL="0" indent="0">
              <a:lnSpc>
                <a:spcPct val="100000"/>
              </a:lnSpc>
              <a:spcBef>
                <a:spcPts val="2400"/>
              </a:spcBef>
              <a:buNone/>
            </a:pPr>
            <a:endParaRPr lang="en-GB" dirty="0"/>
          </a:p>
          <a:p>
            <a:pPr marL="357188" indent="-357188">
              <a:spcBef>
                <a:spcPts val="1200"/>
              </a:spcBef>
            </a:pPr>
            <a:endParaRPr lang="en-GB" dirty="0">
              <a:solidFill>
                <a:schemeClr val="bg2">
                  <a:lumMod val="50000"/>
                </a:schemeClr>
              </a:solidFill>
            </a:endParaRPr>
          </a:p>
        </p:txBody>
      </p:sp>
    </p:spTree>
    <p:custDataLst>
      <p:tags r:id="rId1"/>
    </p:custDataLst>
    <p:extLst>
      <p:ext uri="{BB962C8B-B14F-4D97-AF65-F5344CB8AC3E}">
        <p14:creationId xmlns:p14="http://schemas.microsoft.com/office/powerpoint/2010/main" val="611292436"/>
      </p:ext>
    </p:extLst>
  </p:cSld>
  <p:clrMapOvr>
    <a:masterClrMapping/>
  </p:clrMapOvr>
  <mc:AlternateContent xmlns:mc="http://schemas.openxmlformats.org/markup-compatibility/2006" xmlns:p14="http://schemas.microsoft.com/office/powerpoint/2010/main">
    <mc:Choice Requires="p14">
      <p:transition spd="med" p14:dur="700" advTm="37270">
        <p:fade/>
      </p:transition>
    </mc:Choice>
    <mc:Fallback xmlns="">
      <p:transition spd="med" advTm="3727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Planning your time</a:t>
            </a:r>
          </a:p>
        </p:txBody>
      </p:sp>
      <p:sp>
        <p:nvSpPr>
          <p:cNvPr id="3" name="Content Placeholder 2">
            <a:extLst>
              <a:ext uri="{FF2B5EF4-FFF2-40B4-BE49-F238E27FC236}">
                <a16:creationId xmlns:a16="http://schemas.microsoft.com/office/drawing/2014/main" id="{12823411-12EE-44B2-8140-A1D56D131F5B}"/>
              </a:ext>
            </a:extLst>
          </p:cNvPr>
          <p:cNvSpPr>
            <a:spLocks noGrp="1"/>
          </p:cNvSpPr>
          <p:nvPr>
            <p:ph idx="1"/>
          </p:nvPr>
        </p:nvSpPr>
        <p:spPr>
          <a:xfrm>
            <a:off x="612000" y="1442441"/>
            <a:ext cx="7920000" cy="5220000"/>
          </a:xfrm>
        </p:spPr>
        <p:txBody>
          <a:bodyPr>
            <a:normAutofit/>
          </a:bodyPr>
          <a:lstStyle/>
          <a:p>
            <a:pPr marL="0" indent="0">
              <a:lnSpc>
                <a:spcPct val="100000"/>
              </a:lnSpc>
              <a:spcBef>
                <a:spcPts val="2400"/>
              </a:spcBef>
              <a:buNone/>
            </a:pPr>
            <a:r>
              <a:rPr lang="en-GB" sz="3200" dirty="0"/>
              <a:t>There are tools and techniques to help you:</a:t>
            </a:r>
          </a:p>
          <a:p>
            <a:pPr marL="357188" indent="-357188">
              <a:lnSpc>
                <a:spcPct val="100000"/>
              </a:lnSpc>
              <a:spcBef>
                <a:spcPts val="2400"/>
              </a:spcBef>
            </a:pPr>
            <a:r>
              <a:rPr lang="en-GB" dirty="0"/>
              <a:t>Time planners</a:t>
            </a:r>
          </a:p>
          <a:p>
            <a:pPr marL="0" indent="0">
              <a:lnSpc>
                <a:spcPct val="100000"/>
              </a:lnSpc>
              <a:spcBef>
                <a:spcPts val="2400"/>
              </a:spcBef>
              <a:buNone/>
            </a:pPr>
            <a:r>
              <a:rPr lang="en-GB" dirty="0"/>
              <a:t>    - Weekly</a:t>
            </a:r>
          </a:p>
          <a:p>
            <a:pPr marL="0" indent="0">
              <a:lnSpc>
                <a:spcPct val="100000"/>
              </a:lnSpc>
              <a:spcBef>
                <a:spcPts val="2400"/>
              </a:spcBef>
              <a:buNone/>
            </a:pPr>
            <a:r>
              <a:rPr lang="en-GB" dirty="0"/>
              <a:t>    - Termly</a:t>
            </a:r>
          </a:p>
          <a:p>
            <a:pPr>
              <a:lnSpc>
                <a:spcPct val="100000"/>
              </a:lnSpc>
              <a:spcBef>
                <a:spcPts val="2400"/>
              </a:spcBef>
            </a:pPr>
            <a:r>
              <a:rPr lang="en-GB" dirty="0"/>
              <a:t>  Prioritising</a:t>
            </a:r>
          </a:p>
          <a:p>
            <a:pPr marL="357188" indent="-357188">
              <a:lnSpc>
                <a:spcPct val="100000"/>
              </a:lnSpc>
              <a:spcBef>
                <a:spcPts val="2400"/>
              </a:spcBef>
            </a:pPr>
            <a:r>
              <a:rPr lang="en-GB" spc="-20" dirty="0"/>
              <a:t>The Assignment Survival Kit</a:t>
            </a:r>
          </a:p>
          <a:p>
            <a:pPr marL="0" indent="0">
              <a:lnSpc>
                <a:spcPct val="100000"/>
              </a:lnSpc>
              <a:spcBef>
                <a:spcPts val="2400"/>
              </a:spcBef>
              <a:buNone/>
            </a:pPr>
            <a:endParaRPr lang="en-GB" dirty="0"/>
          </a:p>
          <a:p>
            <a:pPr marL="0" indent="0">
              <a:lnSpc>
                <a:spcPct val="100000"/>
              </a:lnSpc>
              <a:spcBef>
                <a:spcPts val="2400"/>
              </a:spcBef>
              <a:buNone/>
            </a:pPr>
            <a:endParaRPr lang="en-GB" dirty="0"/>
          </a:p>
          <a:p>
            <a:pPr marL="357188" indent="-357188">
              <a:spcBef>
                <a:spcPts val="1200"/>
              </a:spcBef>
            </a:pPr>
            <a:endParaRPr lang="en-GB" dirty="0">
              <a:solidFill>
                <a:schemeClr val="bg2">
                  <a:lumMod val="50000"/>
                </a:schemeClr>
              </a:solidFill>
            </a:endParaRPr>
          </a:p>
        </p:txBody>
      </p:sp>
    </p:spTree>
    <p:custDataLst>
      <p:tags r:id="rId1"/>
    </p:custDataLst>
    <p:extLst>
      <p:ext uri="{BB962C8B-B14F-4D97-AF65-F5344CB8AC3E}">
        <p14:creationId xmlns:p14="http://schemas.microsoft.com/office/powerpoint/2010/main" val="1914240772"/>
      </p:ext>
    </p:extLst>
  </p:cSld>
  <p:clrMapOvr>
    <a:masterClrMapping/>
  </p:clrMapOvr>
  <mc:AlternateContent xmlns:mc="http://schemas.openxmlformats.org/markup-compatibility/2006" xmlns:p14="http://schemas.microsoft.com/office/powerpoint/2010/main">
    <mc:Choice Requires="p14">
      <p:transition spd="med" p14:dur="700" advTm="37270">
        <p:fade/>
      </p:transition>
    </mc:Choice>
    <mc:Fallback xmlns="">
      <p:transition spd="med" advTm="3727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E65E-B3D3-430D-BC5C-8D6E89B1922C}"/>
              </a:ext>
            </a:extLst>
          </p:cNvPr>
          <p:cNvSpPr>
            <a:spLocks noGrp="1"/>
          </p:cNvSpPr>
          <p:nvPr>
            <p:ph type="title"/>
          </p:nvPr>
        </p:nvSpPr>
        <p:spPr>
          <a:xfrm>
            <a:off x="252000" y="365125"/>
            <a:ext cx="8640000" cy="864000"/>
          </a:xfrm>
        </p:spPr>
        <p:txBody>
          <a:bodyPr>
            <a:noAutofit/>
          </a:bodyPr>
          <a:lstStyle/>
          <a:p>
            <a:pPr algn="ctr"/>
            <a:r>
              <a:rPr lang="en-GB" sz="4800" b="1" dirty="0"/>
              <a:t>Planning your time</a:t>
            </a:r>
          </a:p>
        </p:txBody>
      </p:sp>
      <p:pic>
        <p:nvPicPr>
          <p:cNvPr id="5" name="Content Placeholder 4" descr="A screenshot of a cell phone&#10;&#10;Description automatically generated">
            <a:extLst>
              <a:ext uri="{FF2B5EF4-FFF2-40B4-BE49-F238E27FC236}">
                <a16:creationId xmlns:a16="http://schemas.microsoft.com/office/drawing/2014/main" id="{15C30565-6CCF-2B4B-AF38-B702F48931D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6802" y="1443038"/>
            <a:ext cx="7650395" cy="4735340"/>
          </a:xfrm>
        </p:spPr>
      </p:pic>
    </p:spTree>
    <p:extLst>
      <p:ext uri="{BB962C8B-B14F-4D97-AF65-F5344CB8AC3E}">
        <p14:creationId xmlns:p14="http://schemas.microsoft.com/office/powerpoint/2010/main" val="522762212"/>
      </p:ext>
    </p:extLst>
  </p:cSld>
  <p:clrMapOvr>
    <a:masterClrMapping/>
  </p:clrMapOvr>
  <mc:AlternateContent xmlns:mc="http://schemas.openxmlformats.org/markup-compatibility/2006" xmlns:p14="http://schemas.microsoft.com/office/powerpoint/2010/main">
    <mc:Choice Requires="p14">
      <p:transition spd="med" p14:dur="700" advTm="37152">
        <p:fade/>
      </p:transition>
    </mc:Choice>
    <mc:Fallback xmlns="">
      <p:transition spd="med" advTm="37152">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6.9|3|3.2"/>
</p:tagLst>
</file>

<file path=ppt/tags/tag2.xml><?xml version="1.0" encoding="utf-8"?>
<p:tagLst xmlns:a="http://schemas.openxmlformats.org/drawingml/2006/main" xmlns:r="http://schemas.openxmlformats.org/officeDocument/2006/relationships" xmlns:p="http://schemas.openxmlformats.org/presentationml/2006/main">
  <p:tag name="TIMING" val="|26.9|3|3.2"/>
</p:tagLst>
</file>

<file path=ppt/tags/tag3.xml><?xml version="1.0" encoding="utf-8"?>
<p:tagLst xmlns:a="http://schemas.openxmlformats.org/drawingml/2006/main" xmlns:r="http://schemas.openxmlformats.org/officeDocument/2006/relationships" xmlns:p="http://schemas.openxmlformats.org/presentationml/2006/main">
  <p:tag name="TIMING" val="|1.2|18.7|12.3"/>
</p:tagLst>
</file>

<file path=ppt/tags/tag4.xml><?xml version="1.0" encoding="utf-8"?>
<p:tagLst xmlns:a="http://schemas.openxmlformats.org/drawingml/2006/main" xmlns:r="http://schemas.openxmlformats.org/officeDocument/2006/relationships" xmlns:p="http://schemas.openxmlformats.org/presentationml/2006/main">
  <p:tag name="TIMING" val="|26.9|3|3.2"/>
</p:tagLst>
</file>

<file path=ppt/tags/tag5.xml><?xml version="1.0" encoding="utf-8"?>
<p:tagLst xmlns:a="http://schemas.openxmlformats.org/drawingml/2006/main" xmlns:r="http://schemas.openxmlformats.org/officeDocument/2006/relationships" xmlns:p="http://schemas.openxmlformats.org/presentationml/2006/main">
  <p:tag name="TIMING" val="|26.9|3|3.2"/>
</p:tagLst>
</file>

<file path=ppt/tags/tag6.xml><?xml version="1.0" encoding="utf-8"?>
<p:tagLst xmlns:a="http://schemas.openxmlformats.org/drawingml/2006/main" xmlns:r="http://schemas.openxmlformats.org/officeDocument/2006/relationships" xmlns:p="http://schemas.openxmlformats.org/presentationml/2006/main">
  <p:tag name="TIMING" val="|26.9|3|3.2"/>
</p:tagLst>
</file>

<file path=ppt/tags/tag7.xml><?xml version="1.0" encoding="utf-8"?>
<p:tagLst xmlns:a="http://schemas.openxmlformats.org/drawingml/2006/main" xmlns:r="http://schemas.openxmlformats.org/officeDocument/2006/relationships" xmlns:p="http://schemas.openxmlformats.org/presentationml/2006/main">
  <p:tag name="TIMING" val="|26.9|3|3.2"/>
</p:tagLst>
</file>

<file path=ppt/tags/tag8.xml><?xml version="1.0" encoding="utf-8"?>
<p:tagLst xmlns:a="http://schemas.openxmlformats.org/drawingml/2006/main" xmlns:r="http://schemas.openxmlformats.org/officeDocument/2006/relationships" xmlns:p="http://schemas.openxmlformats.org/presentationml/2006/main">
  <p:tag name="TIMING" val="|4.6|6.4|5.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1475</Words>
  <Application>Microsoft Office PowerPoint</Application>
  <PresentationFormat>On-screen Show (4:3)</PresentationFormat>
  <Paragraphs>145</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Schoolbook</vt:lpstr>
      <vt:lpstr>Office Theme</vt:lpstr>
      <vt:lpstr>PowerPoint Presentation</vt:lpstr>
      <vt:lpstr>Getting organised</vt:lpstr>
      <vt:lpstr>Understand your course</vt:lpstr>
      <vt:lpstr>Locate resources</vt:lpstr>
      <vt:lpstr>Organise your work</vt:lpstr>
      <vt:lpstr>Demands on your time</vt:lpstr>
      <vt:lpstr>Managing your time</vt:lpstr>
      <vt:lpstr>Planning your time</vt:lpstr>
      <vt:lpstr>Planning your time</vt:lpstr>
      <vt:lpstr>Prioritising your work</vt:lpstr>
      <vt:lpstr>Further resources</vt:lpstr>
      <vt:lpstr>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Copping</dc:creator>
  <cp:lastModifiedBy>Tracey Ashmore</cp:lastModifiedBy>
  <cp:revision>206</cp:revision>
  <dcterms:created xsi:type="dcterms:W3CDTF">2020-05-07T08:56:05Z</dcterms:created>
  <dcterms:modified xsi:type="dcterms:W3CDTF">2022-02-17T17:06:09Z</dcterms:modified>
</cp:coreProperties>
</file>