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5" r:id="rId2"/>
    <p:sldId id="445" r:id="rId3"/>
    <p:sldId id="457" r:id="rId4"/>
    <p:sldId id="313" r:id="rId5"/>
    <p:sldId id="469" r:id="rId6"/>
    <p:sldId id="471" r:id="rId7"/>
    <p:sldId id="464" r:id="rId8"/>
    <p:sldId id="465" r:id="rId9"/>
    <p:sldId id="467" r:id="rId10"/>
    <p:sldId id="472" r:id="rId11"/>
    <p:sldId id="473" r:id="rId12"/>
    <p:sldId id="474" r:id="rId13"/>
    <p:sldId id="279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DDD"/>
    <a:srgbClr val="FFFDD0"/>
    <a:srgbClr val="777777"/>
    <a:srgbClr val="5C2E00"/>
    <a:srgbClr val="FF9021"/>
    <a:srgbClr val="B45A00"/>
    <a:srgbClr val="3E1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963" autoAdjust="0"/>
    <p:restoredTop sz="83969" autoAdjust="0"/>
  </p:normalViewPr>
  <p:slideViewPr>
    <p:cSldViewPr snapToGrid="0">
      <p:cViewPr varScale="1">
        <p:scale>
          <a:sx n="96" d="100"/>
          <a:sy n="96" d="100"/>
        </p:scale>
        <p:origin x="16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118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4T12:08:42.47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0 0 24575,'24'0'0,"8"0"0,-3 0 0,52 0 0,13 0 0,-38 0 0,0 0-929,42 0 0,1 0 929,-30 0 0,-7 0 0,32 0-243,-32 0 1,1 0 242,-7 0 0,-1 0 0,-4 0 0,-1 0-129,5 0 1,-1 0 128,26 0 0,15 0 0,-18 0 0,-10 0 0,5 0 0,-16 0 1321,-1 0-1321,-2 0 988,0 0-988,-7 0 291,7 0-291,-9 0 0,0 0 0,0 0 0,9 0 0,-7 0 0,7 0 0,-16 0 0,5 0 0,-14 0 0,6 0 0,-7 0 0,0 0 0,0 0 0,-7 0 0,5 0 0,-11 0 0,11 0 0,1 0 0,2 0 0,4 0 0,-5 0 0,0 0 0,0 0 0,7 0 0,-5 0 0,5 0 0,-7 0 0,-7 0 0,6 0 0,-13 0 0,13 0 0,-13 0 0,13 0 0,-13 0 0,6 0 0,0 0 0,-6 0 0,6 0 0,-7 0 0,0 0 0,0 0 0,0 0 0,0 0 0,0 0 0,0 0 0,0 0 0,0 0 0,-1 0 0,1 0 0,-1 0 0,-5 0 0,-1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24T12:09:22.06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4E31F-DEE9-41A4-B5F9-5CDB68AC85F1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D73FA-CBC3-4E8E-AB7E-D17E626C4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655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4671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8280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2379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5671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3588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768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647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370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i="1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20CBAF-D121-46D9-9E80-C55AC05A7BFF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833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684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844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5197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1440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028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254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395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330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1A347-1D81-4D6F-B3A4-F2C4B9357C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940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750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5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4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405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09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840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073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8796-4F51-41B2-83E0-04E4925F4CD9}" type="datetimeFigureOut">
              <a:rPr lang="en-GB" smtClean="0"/>
              <a:t>17/02/2022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61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hyperlink" Target="https://www.kent.ac.uk/studentsupport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hyperlink" Target="http://www.kent.ac.uk/student-learning-advisory-service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NUL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6" Type="http://schemas.openxmlformats.org/officeDocument/2006/relationships/customXml" Target="../ink/ink2.xml"/><Relationship Id="rId5" Type="http://schemas.openxmlformats.org/officeDocument/2006/relationships/image" Target="NULL"/><Relationship Id="rId4" Type="http://schemas.openxmlformats.org/officeDocument/2006/relationships/customXml" Target="../ink/ink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keyboard&#10;&#10;Description automatically generated">
            <a:extLst>
              <a:ext uri="{FF2B5EF4-FFF2-40B4-BE49-F238E27FC236}">
                <a16:creationId xmlns:a16="http://schemas.microsoft.com/office/drawing/2014/main" id="{81108153-77C8-489F-9451-EC6BA91B228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119"/>
          <a:stretch/>
        </p:blipFill>
        <p:spPr>
          <a:xfrm>
            <a:off x="0" y="2947647"/>
            <a:ext cx="9144000" cy="3906005"/>
          </a:xfrm>
          <a:prstGeom prst="rect">
            <a:avLst/>
          </a:prstGeom>
        </p:spPr>
      </p:pic>
      <p:sp>
        <p:nvSpPr>
          <p:cNvPr id="78" name="Rectangle 77">
            <a:extLst>
              <a:ext uri="{FF2B5EF4-FFF2-40B4-BE49-F238E27FC236}">
                <a16:creationId xmlns:a16="http://schemas.microsoft.com/office/drawing/2014/main" id="{D1655A4C-D83C-4230-9EF0-33609FACD9B9}"/>
              </a:ext>
            </a:extLst>
          </p:cNvPr>
          <p:cNvSpPr/>
          <p:nvPr/>
        </p:nvSpPr>
        <p:spPr>
          <a:xfrm>
            <a:off x="3443824" y="6351659"/>
            <a:ext cx="5426357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GB" sz="2000" dirty="0" err="1"/>
              <a:t>www.kent.ac.uk</a:t>
            </a:r>
            <a:r>
              <a:rPr lang="en-GB" sz="2000" dirty="0"/>
              <a:t>/student-learning-advisory-service</a:t>
            </a:r>
          </a:p>
        </p:txBody>
      </p:sp>
      <p:pic>
        <p:nvPicPr>
          <p:cNvPr id="79" name="Picture 78" descr="A picture containing drawing&#10;&#10;Description automatically generated">
            <a:extLst>
              <a:ext uri="{FF2B5EF4-FFF2-40B4-BE49-F238E27FC236}">
                <a16:creationId xmlns:a16="http://schemas.microsoft.com/office/drawing/2014/main" id="{3B86DCAB-2CE8-43C1-92C2-74136878DB54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598" y="1"/>
            <a:ext cx="3582147" cy="108000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23CC9316-F753-44C5-9CC7-A664C2FDC279}"/>
              </a:ext>
            </a:extLst>
          </p:cNvPr>
          <p:cNvSpPr txBox="1"/>
          <p:nvPr/>
        </p:nvSpPr>
        <p:spPr>
          <a:xfrm>
            <a:off x="226717" y="1340665"/>
            <a:ext cx="8722233" cy="861774"/>
          </a:xfrm>
          <a:prstGeom prst="rect">
            <a:avLst/>
          </a:prstGeom>
          <a:solidFill>
            <a:srgbClr val="FFFDDD"/>
          </a:solidFill>
          <a:ln w="19050">
            <a:solidFill>
              <a:srgbClr val="00388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b="1" dirty="0">
                <a:latin typeface="Calibri" panose="020F0502020204030204" pitchFamily="34" charset="0"/>
                <a:cs typeface="Calibri" panose="020F0502020204030204" pitchFamily="34" charset="0"/>
              </a:rPr>
              <a:t>Revision and exams – get ready</a:t>
            </a:r>
          </a:p>
        </p:txBody>
      </p:sp>
    </p:spTree>
    <p:extLst>
      <p:ext uri="{BB962C8B-B14F-4D97-AF65-F5344CB8AC3E}">
        <p14:creationId xmlns:p14="http://schemas.microsoft.com/office/powerpoint/2010/main" val="184762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7974">
        <p:fade/>
      </p:transition>
    </mc:Choice>
    <mc:Fallback xmlns="">
      <p:transition spd="med" advTm="17974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Online exams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1" y="1394315"/>
            <a:ext cx="7769999" cy="54636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spc="-20" dirty="0">
                <a:latin typeface="Calibri" panose="020F0502020204030204" pitchFamily="34" charset="0"/>
                <a:cs typeface="Calibri" panose="020F0502020204030204" pitchFamily="34" charset="0"/>
              </a:rPr>
              <a:t>On the day </a:t>
            </a:r>
          </a:p>
          <a:p>
            <a:r>
              <a:rPr lang="en-GB"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Check everything is ready and as expected</a:t>
            </a:r>
          </a:p>
          <a:p>
            <a:r>
              <a:rPr lang="en-GB"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Ensure you will not be disturbed (‘exam in progress’)</a:t>
            </a:r>
          </a:p>
          <a:p>
            <a:r>
              <a:rPr lang="en-GB"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Turn off phone (unless instructed otherwise by convenor)</a:t>
            </a:r>
          </a:p>
          <a:p>
            <a:r>
              <a:rPr lang="en-GB"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Keep track of time using your computer clock</a:t>
            </a:r>
          </a:p>
          <a:p>
            <a:r>
              <a:rPr lang="en-GB"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Stay hydrated – have water to hand</a:t>
            </a:r>
          </a:p>
          <a:p>
            <a:r>
              <a:rPr lang="en-GB"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Apply effective exam techniques </a:t>
            </a:r>
          </a:p>
          <a:p>
            <a:endParaRPr lang="en-GB" sz="2400" b="1" spc="-2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400" b="1" spc="-20" dirty="0">
                <a:latin typeface="Calibri" panose="020F0502020204030204" pitchFamily="34" charset="0"/>
                <a:cs typeface="Calibri" panose="020F0502020204030204" pitchFamily="34" charset="0"/>
              </a:rPr>
              <a:t>Other resources</a:t>
            </a:r>
          </a:p>
          <a:p>
            <a:r>
              <a:rPr lang="en-GB"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See SLAS study guide: ‘</a:t>
            </a:r>
            <a:r>
              <a:rPr lang="en-GB" sz="2400" dirty="0"/>
              <a:t>Planning, Revision and Preparation for Online Exams’ </a:t>
            </a:r>
            <a:r>
              <a:rPr lang="en-GB" sz="2000" dirty="0"/>
              <a:t>(which includes links to online exam policy guidance and technical support)</a:t>
            </a:r>
            <a:endParaRPr lang="en-GB" sz="2000" spc="-2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990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4633">
        <p:fade/>
      </p:transition>
    </mc:Choice>
    <mc:Fallback xmlns="">
      <p:transition spd="med" advTm="34633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Managing exam stress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1" y="1394315"/>
            <a:ext cx="8531999" cy="546368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Prepare well (revision, technology) and in good time</a:t>
            </a:r>
          </a:p>
          <a:p>
            <a:pPr>
              <a:lnSpc>
                <a:spcPct val="150000"/>
              </a:lnSpc>
            </a:pPr>
            <a:r>
              <a:rPr lang="en-GB"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Stay healthy </a:t>
            </a:r>
            <a:r>
              <a:rPr lang="en-GB" sz="2000" spc="-20" dirty="0">
                <a:latin typeface="Calibri" panose="020F0502020204030204" pitchFamily="34" charset="0"/>
                <a:cs typeface="Calibri" panose="020F0502020204030204" pitchFamily="34" charset="0"/>
              </a:rPr>
              <a:t>(sleep, exercise, good diet, rest and relaxation)</a:t>
            </a:r>
          </a:p>
          <a:p>
            <a:pPr>
              <a:lnSpc>
                <a:spcPct val="150000"/>
              </a:lnSpc>
            </a:pPr>
            <a:r>
              <a:rPr lang="en-GB"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Do not revise up to the last minute</a:t>
            </a:r>
          </a:p>
          <a:p>
            <a:pPr>
              <a:lnSpc>
                <a:spcPct val="150000"/>
              </a:lnSpc>
            </a:pPr>
            <a:r>
              <a:rPr lang="en-GB"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Eliminate potential sources of stress </a:t>
            </a:r>
            <a:r>
              <a:rPr lang="en-GB" sz="2000" spc="-20" dirty="0">
                <a:latin typeface="Calibri" panose="020F0502020204030204" pitchFamily="34" charset="0"/>
                <a:cs typeface="Calibri" panose="020F0502020204030204" pitchFamily="34" charset="0"/>
              </a:rPr>
              <a:t>(e.g. ensure your phone is off)</a:t>
            </a:r>
          </a:p>
          <a:p>
            <a:pPr>
              <a:lnSpc>
                <a:spcPct val="150000"/>
              </a:lnSpc>
            </a:pPr>
            <a:r>
              <a:rPr lang="en-GB"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If overwhelmed pause </a:t>
            </a:r>
            <a:r>
              <a:rPr lang="en-GB" sz="2000" spc="-20" dirty="0">
                <a:latin typeface="Calibri" panose="020F0502020204030204" pitchFamily="34" charset="0"/>
                <a:cs typeface="Calibri" panose="020F0502020204030204" pitchFamily="34" charset="0"/>
              </a:rPr>
              <a:t>(breathe, review progress, plan next step</a:t>
            </a:r>
            <a:r>
              <a:rPr lang="en-GB" sz="2000" spc="-20">
                <a:latin typeface="Calibri" panose="020F0502020204030204" pitchFamily="34" charset="0"/>
                <a:cs typeface="Calibri" panose="020F0502020204030204" pitchFamily="34" charset="0"/>
              </a:rPr>
              <a:t>, continue)</a:t>
            </a:r>
            <a:endParaRPr lang="en-GB" sz="2000" spc="-2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400" dirty="0"/>
              <a:t>Additional support </a:t>
            </a:r>
            <a:r>
              <a:rPr lang="en-GB" sz="2000" dirty="0"/>
              <a:t>(Student Support Officers, ILPs, Student Support and Wellbeing) </a:t>
            </a:r>
            <a:r>
              <a:rPr lang="en-GB" sz="2400" u="sng" dirty="0">
                <a:solidFill>
                  <a:srgbClr val="0070C0"/>
                </a:solidFill>
                <a:hlinkClick r:id="rId4"/>
              </a:rPr>
              <a:t>https://www.kent.ac.uk/studentsupport/</a:t>
            </a:r>
            <a:endParaRPr lang="en-GB" sz="2400" u="sng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endParaRPr lang="en-GB" sz="2000" spc="-2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GB" sz="2000" spc="-2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2400" b="1" spc="-2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6728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4633">
        <p:fade/>
      </p:transition>
    </mc:Choice>
    <mc:Fallback xmlns="">
      <p:transition spd="med" advTm="34633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1" y="1394315"/>
            <a:ext cx="8279999" cy="546368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2400" b="1" spc="-20" dirty="0">
                <a:latin typeface="Calibri" panose="020F0502020204030204" pitchFamily="34" charset="0"/>
                <a:cs typeface="Calibri" panose="020F0502020204030204" pitchFamily="34" charset="0"/>
              </a:rPr>
              <a:t>Key considerations:</a:t>
            </a:r>
          </a:p>
          <a:p>
            <a:pPr marL="0" indent="0">
              <a:lnSpc>
                <a:spcPct val="100000"/>
              </a:lnSpc>
              <a:buNone/>
            </a:pPr>
            <a:endParaRPr lang="en-GB" sz="800" spc="-2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Understand what, when and how your exams will occur</a:t>
            </a:r>
          </a:p>
          <a:p>
            <a:pPr>
              <a:lnSpc>
                <a:spcPct val="100000"/>
              </a:lnSpc>
            </a:pPr>
            <a:r>
              <a:rPr lang="en-GB"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Plan your revision schedule accordingly</a:t>
            </a:r>
          </a:p>
          <a:p>
            <a:pPr>
              <a:lnSpc>
                <a:spcPct val="100000"/>
              </a:lnSpc>
            </a:pPr>
            <a:r>
              <a:rPr lang="en-GB"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Create a workspace to revise and take your exams (if online)</a:t>
            </a:r>
          </a:p>
          <a:p>
            <a:pPr>
              <a:lnSpc>
                <a:spcPct val="100000"/>
              </a:lnSpc>
            </a:pPr>
            <a:r>
              <a:rPr lang="en-GB"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Ensure you have the necessary technology in place</a:t>
            </a:r>
          </a:p>
          <a:p>
            <a:pPr>
              <a:lnSpc>
                <a:spcPct val="100000"/>
              </a:lnSpc>
            </a:pPr>
            <a:r>
              <a:rPr lang="en-GB"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Develop and use revision skills and exam techniques</a:t>
            </a:r>
          </a:p>
          <a:p>
            <a:pPr>
              <a:lnSpc>
                <a:spcPct val="100000"/>
              </a:lnSpc>
            </a:pPr>
            <a:r>
              <a:rPr lang="en-GB"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Pace yourself to arrive (at the exams) in good shape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400" b="1" dirty="0"/>
          </a:p>
          <a:p>
            <a:pPr marL="0" indent="0">
              <a:lnSpc>
                <a:spcPct val="100000"/>
              </a:lnSpc>
              <a:buNone/>
            </a:pPr>
            <a:r>
              <a:rPr lang="en-GB" sz="2400" b="1" dirty="0"/>
              <a:t>Above all, start your revision as early as possible</a:t>
            </a:r>
            <a:endParaRPr lang="en-GB" sz="2400" b="1" spc="-2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GB" sz="2000" spc="-2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GB" sz="2000" spc="-2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2400" b="1" spc="-2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8747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4633">
        <p:fade/>
      </p:transition>
    </mc:Choice>
    <mc:Fallback xmlns="">
      <p:transition spd="med" advTm="34633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243684"/>
            <a:ext cx="8640000" cy="1074753"/>
          </a:xfrm>
        </p:spPr>
        <p:txBody>
          <a:bodyPr>
            <a:noAutofit/>
          </a:bodyPr>
          <a:lstStyle/>
          <a:p>
            <a:pPr algn="ctr"/>
            <a:r>
              <a:rPr lang="en-GB" b="1" dirty="0"/>
              <a:t>Further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32" y="1318436"/>
            <a:ext cx="8507952" cy="529587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GB" sz="2400" dirty="0"/>
              <a:t>For guidance on the broader range of revision and exam skills please go to the SLAS webpages         </a:t>
            </a:r>
            <a:r>
              <a:rPr lang="en-GB" sz="2400" dirty="0">
                <a:hlinkClick r:id="rId4"/>
              </a:rPr>
              <a:t>http://www.kent.ac.uk/student-learning-advisory-service</a:t>
            </a:r>
            <a:r>
              <a:rPr lang="en-GB" sz="2400" dirty="0"/>
              <a:t>        where you can: 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GB" sz="2400" dirty="0"/>
              <a:t>Book a </a:t>
            </a:r>
            <a:r>
              <a:rPr lang="en-GB" sz="2400" b="1" dirty="0">
                <a:solidFill>
                  <a:srgbClr val="0070C0"/>
                </a:solidFill>
              </a:rPr>
              <a:t>one-to-one appointment </a:t>
            </a:r>
            <a:r>
              <a:rPr lang="en-GB" sz="2400" dirty="0"/>
              <a:t>with a SLAS adviser 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GB" sz="2400" dirty="0"/>
              <a:t>Attend a range of </a:t>
            </a:r>
            <a:r>
              <a:rPr lang="en-GB" sz="2400" b="1" dirty="0">
                <a:solidFill>
                  <a:srgbClr val="0070C0"/>
                </a:solidFill>
              </a:rPr>
              <a:t>Online Bitesize Skills Development sessions </a:t>
            </a:r>
            <a:r>
              <a:rPr lang="en-GB" sz="2400" dirty="0"/>
              <a:t>which include the topics outlined here.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99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5700">
        <p:fade/>
      </p:transition>
    </mc:Choice>
    <mc:Fallback xmlns="">
      <p:transition spd="med" advTm="457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8619FBB-F689-4274-B151-CD4597B3511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260"/>
          <a:stretch/>
        </p:blipFill>
        <p:spPr>
          <a:xfrm>
            <a:off x="691095" y="4459435"/>
            <a:ext cx="575774" cy="22427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F368975-8959-461D-BFFE-607D868198A4}"/>
              </a:ext>
            </a:extLst>
          </p:cNvPr>
          <p:cNvSpPr/>
          <p:nvPr/>
        </p:nvSpPr>
        <p:spPr>
          <a:xfrm>
            <a:off x="602536" y="3125773"/>
            <a:ext cx="7514621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GB" sz="2800" dirty="0" err="1"/>
              <a:t>www.kent.ac.uk</a:t>
            </a:r>
            <a:r>
              <a:rPr lang="en-GB" sz="2800" dirty="0"/>
              <a:t>/student-learning-advisory-service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06BA8C-4E82-4432-9EA6-BDA69E34230F}"/>
              </a:ext>
            </a:extLst>
          </p:cNvPr>
          <p:cNvSpPr txBox="1"/>
          <p:nvPr/>
        </p:nvSpPr>
        <p:spPr>
          <a:xfrm>
            <a:off x="712475" y="1670073"/>
            <a:ext cx="2986841" cy="1200329"/>
          </a:xfrm>
          <a:prstGeom prst="rect">
            <a:avLst/>
          </a:prstGeom>
          <a:solidFill>
            <a:srgbClr val="05345C"/>
          </a:solidFill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937227"/>
                </a:solidFill>
                <a:latin typeface="Century Schoolbook" panose="02040604050505020304" pitchFamily="18" charset="0"/>
              </a:rPr>
              <a:t>SLAS</a:t>
            </a:r>
          </a:p>
          <a:p>
            <a:r>
              <a:rPr lang="en-GB" sz="36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CONNECT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EB59865-737B-41D3-B3E9-9F953818241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3474" y="5784781"/>
            <a:ext cx="3582147" cy="108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59C41D8-4F44-48C1-9BD1-A55B80A4114A}"/>
              </a:ext>
            </a:extLst>
          </p:cNvPr>
          <p:cNvSpPr txBox="1"/>
          <p:nvPr/>
        </p:nvSpPr>
        <p:spPr>
          <a:xfrm>
            <a:off x="3751571" y="2007198"/>
            <a:ext cx="3746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spc="-50" dirty="0"/>
              <a:t>To book an appointment:</a:t>
            </a:r>
            <a:endParaRPr lang="en-GB" sz="2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33A947-72A6-42D2-983F-BB261C314101}"/>
              </a:ext>
            </a:extLst>
          </p:cNvPr>
          <p:cNvSpPr/>
          <p:nvPr/>
        </p:nvSpPr>
        <p:spPr>
          <a:xfrm>
            <a:off x="1213919" y="4496463"/>
            <a:ext cx="3439442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GB" sz="2800" dirty="0">
                <a:solidFill>
                  <a:srgbClr val="1F38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learning@kent.ac.uk  </a:t>
            </a:r>
            <a:endParaRPr lang="en-GB" sz="2800" dirty="0">
              <a:solidFill>
                <a:srgbClr val="201F1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en-GB" sz="2800" dirty="0" err="1">
                <a:solidFill>
                  <a:srgbClr val="1F38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SLASkent</a:t>
            </a:r>
            <a:endParaRPr lang="en-GB" sz="2800" dirty="0">
              <a:solidFill>
                <a:srgbClr val="1F386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en-GB" sz="2800" dirty="0" err="1">
                <a:solidFill>
                  <a:srgbClr val="1F38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KentUniSLAS</a:t>
            </a:r>
            <a:endParaRPr lang="en-GB" sz="2800" dirty="0">
              <a:solidFill>
                <a:srgbClr val="1F386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en-GB" sz="2800" dirty="0" err="1">
                <a:solidFill>
                  <a:srgbClr val="1F38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SLASkent</a:t>
            </a:r>
            <a:endParaRPr lang="en-GB" sz="2800" b="0" i="0" dirty="0">
              <a:solidFill>
                <a:srgbClr val="201F1E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92805963-4EBB-4606-AA15-4B20B70F4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373834"/>
            <a:ext cx="3600000" cy="864000"/>
          </a:xfrm>
        </p:spPr>
        <p:txBody>
          <a:bodyPr>
            <a:noAutofit/>
          </a:bodyPr>
          <a:lstStyle/>
          <a:p>
            <a:r>
              <a:rPr lang="en-GB" b="1" dirty="0"/>
              <a:t>Get in touch…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AAE9A2A-E9B7-D84B-90EC-CA53FAD30C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78751" y="1507924"/>
            <a:ext cx="1493916" cy="1504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883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3647">
        <p:fade/>
      </p:transition>
    </mc:Choice>
    <mc:Fallback xmlns="">
      <p:transition spd="med" advTm="13647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Start thinking about…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1" y="1394315"/>
            <a:ext cx="7907531" cy="509855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2400" b="1" spc="-20" dirty="0">
                <a:latin typeface="Calibri" panose="020F0502020204030204" pitchFamily="34" charset="0"/>
                <a:cs typeface="Calibri" panose="020F0502020204030204" pitchFamily="34" charset="0"/>
              </a:rPr>
              <a:t>How to do as well as possible in your exams:</a:t>
            </a:r>
          </a:p>
          <a:p>
            <a:pPr marL="0" indent="0">
              <a:lnSpc>
                <a:spcPct val="100000"/>
              </a:lnSpc>
              <a:buNone/>
            </a:pPr>
            <a:endParaRPr lang="en-GB" sz="800" spc="-2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Planning your revision</a:t>
            </a:r>
          </a:p>
          <a:p>
            <a:pPr>
              <a:lnSpc>
                <a:spcPct val="100000"/>
              </a:lnSpc>
            </a:pPr>
            <a:r>
              <a:rPr lang="en-GB"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Revision skills</a:t>
            </a:r>
          </a:p>
          <a:p>
            <a:pPr>
              <a:lnSpc>
                <a:spcPct val="100000"/>
              </a:lnSpc>
            </a:pPr>
            <a:r>
              <a:rPr lang="en-GB"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Exam techniques</a:t>
            </a:r>
          </a:p>
          <a:p>
            <a:pPr>
              <a:lnSpc>
                <a:spcPct val="100000"/>
              </a:lnSpc>
            </a:pPr>
            <a:r>
              <a:rPr lang="en-GB"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Essay writing in exams</a:t>
            </a:r>
          </a:p>
          <a:p>
            <a:pPr>
              <a:lnSpc>
                <a:spcPct val="100000"/>
              </a:lnSpc>
            </a:pPr>
            <a:r>
              <a:rPr lang="en-GB"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Online exams</a:t>
            </a:r>
          </a:p>
          <a:p>
            <a:pPr>
              <a:lnSpc>
                <a:spcPct val="100000"/>
              </a:lnSpc>
            </a:pPr>
            <a:r>
              <a:rPr lang="en-GB"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Managing exam stress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400" b="1" dirty="0"/>
          </a:p>
          <a:p>
            <a:pPr marL="0" indent="0">
              <a:lnSpc>
                <a:spcPct val="100000"/>
              </a:lnSpc>
              <a:buNone/>
            </a:pPr>
            <a:r>
              <a:rPr lang="en-GB" sz="2400" dirty="0"/>
              <a:t>This is a general introduction, other skills development sessions offer specific guidance on each of these topics. </a:t>
            </a:r>
            <a:endParaRPr lang="en-GB" sz="2400" spc="-2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GB" sz="2400" spc="-2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2400" b="1" spc="-2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8531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4633">
        <p:fade/>
      </p:transition>
    </mc:Choice>
    <mc:Fallback xmlns="">
      <p:transition spd="med" advTm="34633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Planning your revision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1" y="1394315"/>
            <a:ext cx="8040932" cy="509855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en-GB" altLang="en-US" sz="800" dirty="0"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altLang="en-US" sz="2400" dirty="0">
                <a:cs typeface="Calibri" panose="020F0502020204030204" pitchFamily="34" charset="0"/>
              </a:rPr>
              <a:t>You will need to:</a:t>
            </a:r>
          </a:p>
          <a:p>
            <a:endParaRPr lang="en-GB" altLang="en-US" sz="800" dirty="0"/>
          </a:p>
          <a:p>
            <a:pPr>
              <a:lnSpc>
                <a:spcPct val="100000"/>
              </a:lnSpc>
            </a:pPr>
            <a:r>
              <a:rPr lang="en-GB" altLang="en-US" sz="2400" dirty="0">
                <a:cs typeface="Calibri" panose="020F0502020204030204" pitchFamily="34" charset="0"/>
              </a:rPr>
              <a:t>Find out about the exams you will be taking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altLang="en-US" sz="2400" dirty="0">
                <a:cs typeface="Calibri" panose="020F0502020204030204" pitchFamily="34" charset="0"/>
              </a:rPr>
              <a:t>   - modules, topics, number, dates, weighting, credits.</a:t>
            </a:r>
          </a:p>
          <a:p>
            <a:pPr>
              <a:lnSpc>
                <a:spcPct val="100000"/>
              </a:lnSpc>
            </a:pPr>
            <a:r>
              <a:rPr lang="en-GB" altLang="en-US" sz="2400" dirty="0">
                <a:cs typeface="Calibri" panose="020F0502020204030204" pitchFamily="34" charset="0"/>
              </a:rPr>
              <a:t>Get organised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altLang="en-US" sz="2400" dirty="0">
                <a:cs typeface="Calibri" panose="020F0502020204030204" pitchFamily="34" charset="0"/>
              </a:rPr>
              <a:t>   - files, notes, workspace (revision HQ)</a:t>
            </a:r>
          </a:p>
          <a:p>
            <a:pPr>
              <a:lnSpc>
                <a:spcPct val="100000"/>
              </a:lnSpc>
            </a:pPr>
            <a:r>
              <a:rPr lang="en-GB" altLang="en-US" sz="2400" dirty="0">
                <a:cs typeface="Calibri" panose="020F0502020204030204" pitchFamily="34" charset="0"/>
              </a:rPr>
              <a:t>Create a long-term revision schedule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altLang="en-US" sz="2400" dirty="0">
                <a:cs typeface="Calibri" panose="020F0502020204030204" pitchFamily="34" charset="0"/>
              </a:rPr>
              <a:t>   - setting out a program of revision leading up to each exam</a:t>
            </a:r>
          </a:p>
          <a:p>
            <a:pPr>
              <a:lnSpc>
                <a:spcPct val="100000"/>
              </a:lnSpc>
            </a:pPr>
            <a:r>
              <a:rPr lang="en-GB" altLang="en-US" sz="2400" dirty="0">
                <a:cs typeface="Calibri" panose="020F0502020204030204" pitchFamily="34" charset="0"/>
              </a:rPr>
              <a:t>Draw up realistic weekly revision schedules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altLang="en-US" sz="2400" dirty="0">
                <a:cs typeface="Calibri" panose="020F0502020204030204" pitchFamily="34" charset="0"/>
              </a:rPr>
              <a:t>   - to carry out this program in a focussed and achievable way</a:t>
            </a:r>
            <a:endParaRPr lang="en-GB" altLang="en-US" sz="700" dirty="0"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2400" spc="-2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2400" spc="-2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690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4633">
        <p:fade/>
      </p:transition>
    </mc:Choice>
    <mc:Fallback xmlns="">
      <p:transition spd="med" advTm="34633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502" name="Group 158"/>
          <p:cNvGraphicFramePr>
            <a:graphicFrameLocks noGrp="1"/>
          </p:cNvGraphicFramePr>
          <p:nvPr>
            <p:ph type="tbl" idx="1"/>
          </p:nvPr>
        </p:nvGraphicFramePr>
        <p:xfrm>
          <a:off x="949851" y="1357399"/>
          <a:ext cx="7296678" cy="5054468"/>
        </p:xfrm>
        <a:graphic>
          <a:graphicData uri="http://schemas.openxmlformats.org/drawingml/2006/table">
            <a:tbl>
              <a:tblPr/>
              <a:tblGrid>
                <a:gridCol w="844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52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2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5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65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53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40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64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6825" marR="66825" marT="33413" marB="334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mon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tues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wed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thurs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fri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sat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sun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3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8 - 10</a:t>
                      </a:r>
                    </a:p>
                  </a:txBody>
                  <a:tcPr marL="66825" marR="66825" marT="33413" marB="334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9:00 Dentist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K</a:t>
                      </a:r>
                    </a:p>
                  </a:txBody>
                  <a:tcPr marL="79150" marR="79150" marT="39575" marB="39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9150" marR="79150" marT="39575" marB="39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6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10-12</a:t>
                      </a:r>
                    </a:p>
                  </a:txBody>
                  <a:tcPr marL="66825" marR="66825" marT="33413" marB="334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Proof-read &amp; submit final essay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SA300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Note-take journal article C MA301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Crib cards:  topics 5-8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MA301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Review past papers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MA301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Review week’s notes and create crib cards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EC302</a:t>
                      </a:r>
                    </a:p>
                  </a:txBody>
                  <a:tcPr marL="79150" marR="79150" marT="39575" marB="39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6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12 - 1</a:t>
                      </a:r>
                    </a:p>
                  </a:txBody>
                  <a:tcPr marL="66825" marR="66825" marT="33413" marB="334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Note-take journal article A MA301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Review notes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EC302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Test paper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SA300</a:t>
                      </a:r>
                    </a:p>
                  </a:txBody>
                  <a:tcPr marL="79150" marR="79150" marT="39575" marB="39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Refine lecture notes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EC302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5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2 - 4</a:t>
                      </a:r>
                    </a:p>
                  </a:txBody>
                  <a:tcPr marL="66825" marR="66825" marT="33413" marB="334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Review lecture notes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EC302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Practise 10-minute essay plans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Re-read Core text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 1-2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EC302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Paper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EC302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1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4 - 6</a:t>
                      </a:r>
                    </a:p>
                  </a:txBody>
                  <a:tcPr marL="66825" marR="66825" marT="33413" marB="334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Chapters 1-3 Book 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SA300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Crib cards:  topics 1-4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MA301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Food shop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Sue’s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charset="0"/>
                          <a:cs typeface="Arial" charset="0"/>
                        </a:rPr>
                        <a:t>BBQ </a:t>
                      </a:r>
                    </a:p>
                  </a:txBody>
                  <a:tcPr marL="79150" marR="79150" marT="39575" marB="395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Plan next week’s revision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5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eve</a:t>
                      </a:r>
                    </a:p>
                  </a:txBody>
                  <a:tcPr marL="66825" marR="66825" marT="33413" marB="334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Tidy and organise all module notes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Online Revision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Group   MA301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Review next week’s schedule</a:t>
                      </a:r>
                    </a:p>
                  </a:txBody>
                  <a:tcPr marL="66825" marR="66825" marT="33413" marB="334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7188" y="6286500"/>
            <a:ext cx="428625" cy="434975"/>
          </a:xfrm>
          <a:noFill/>
        </p:spPr>
        <p:txBody>
          <a:bodyPr/>
          <a:lstStyle/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941238-C836-0841-91F7-1C3E6142B5D1}"/>
              </a:ext>
            </a:extLst>
          </p:cNvPr>
          <p:cNvSpPr/>
          <p:nvPr/>
        </p:nvSpPr>
        <p:spPr>
          <a:xfrm>
            <a:off x="785813" y="253993"/>
            <a:ext cx="7423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/>
              <a:t>Sample: short-term schedule</a:t>
            </a:r>
            <a:endParaRPr lang="en-US" sz="48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FBC5FB4-067D-C640-B966-AB353F54FBA0}"/>
                  </a:ext>
                </a:extLst>
              </p14:cNvPr>
              <p14:cNvContentPartPr/>
              <p14:nvPr/>
            </p14:nvContentPartPr>
            <p14:xfrm>
              <a:off x="3424494" y="4839208"/>
              <a:ext cx="114804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FBC5FB4-067D-C640-B966-AB353F54FBA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420174" y="4834888"/>
                <a:ext cx="115668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B7C18BD-8299-7C4E-8716-6EBE14DB7F58}"/>
                  </a:ext>
                </a:extLst>
              </p14:cNvPr>
              <p14:cNvContentPartPr/>
              <p14:nvPr/>
            </p14:nvContentPartPr>
            <p14:xfrm>
              <a:off x="2799893" y="4439973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B7C18BD-8299-7C4E-8716-6EBE14DB7F5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95573" y="4435653"/>
                <a:ext cx="9000" cy="900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603188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Revision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394315"/>
            <a:ext cx="7234828" cy="509855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  <a:defRPr/>
            </a:pPr>
            <a:r>
              <a:rPr lang="en-GB" sz="2400" b="1" dirty="0"/>
              <a:t>As well as planning, effective revision involves:</a:t>
            </a:r>
          </a:p>
          <a:p>
            <a:pPr marL="0" indent="0">
              <a:lnSpc>
                <a:spcPct val="100000"/>
              </a:lnSpc>
              <a:buNone/>
              <a:defRPr/>
            </a:pPr>
            <a:endParaRPr lang="en-GB" sz="800" b="1" dirty="0"/>
          </a:p>
          <a:p>
            <a:pPr>
              <a:lnSpc>
                <a:spcPct val="100000"/>
              </a:lnSpc>
              <a:defRPr/>
            </a:pPr>
            <a:r>
              <a:rPr lang="en-GB" sz="2400" dirty="0"/>
              <a:t>Understanding the module 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GB" sz="2000" dirty="0"/>
              <a:t>   - structure, purpose, sequence of topics, links between them</a:t>
            </a:r>
          </a:p>
          <a:p>
            <a:pPr>
              <a:lnSpc>
                <a:spcPct val="100000"/>
              </a:lnSpc>
              <a:defRPr/>
            </a:pPr>
            <a:endParaRPr lang="en-GB" sz="800" dirty="0"/>
          </a:p>
          <a:p>
            <a:pPr>
              <a:lnSpc>
                <a:spcPct val="100000"/>
              </a:lnSpc>
              <a:defRPr/>
            </a:pPr>
            <a:r>
              <a:rPr lang="en-GB" sz="2400" dirty="0"/>
              <a:t>Working with your notes</a:t>
            </a:r>
          </a:p>
          <a:p>
            <a:pPr>
              <a:lnSpc>
                <a:spcPct val="100000"/>
              </a:lnSpc>
              <a:buFontTx/>
              <a:buChar char="-"/>
              <a:defRPr/>
            </a:pPr>
            <a:r>
              <a:rPr lang="en-GB" sz="2000" dirty="0"/>
              <a:t>Organising by topic, identifying key issues, terms and examples</a:t>
            </a:r>
          </a:p>
          <a:p>
            <a:pPr>
              <a:lnSpc>
                <a:spcPct val="100000"/>
              </a:lnSpc>
              <a:buFontTx/>
              <a:buChar char="-"/>
              <a:defRPr/>
            </a:pPr>
            <a:r>
              <a:rPr lang="en-GB" sz="2000" dirty="0"/>
              <a:t>Convert to forms that help you understand and remember.        (</a:t>
            </a:r>
            <a:r>
              <a:rPr lang="en-GB" sz="2000" dirty="0" err="1"/>
              <a:t>e.g</a:t>
            </a:r>
            <a:r>
              <a:rPr lang="en-GB" sz="2000" dirty="0"/>
              <a:t> tables, charts, spider diagrams)</a:t>
            </a:r>
          </a:p>
          <a:p>
            <a:pPr>
              <a:lnSpc>
                <a:spcPct val="100000"/>
              </a:lnSpc>
              <a:buFontTx/>
              <a:buChar char="-"/>
              <a:defRPr/>
            </a:pPr>
            <a:r>
              <a:rPr lang="en-GB" sz="2000" dirty="0"/>
              <a:t>Portable versions (index cards, memos on your phone) to revise on the move</a:t>
            </a:r>
          </a:p>
          <a:p>
            <a:pPr marL="0" indent="0">
              <a:lnSpc>
                <a:spcPct val="150000"/>
              </a:lnSpc>
              <a:buNone/>
            </a:pPr>
            <a:endParaRPr lang="en-GB" sz="2400" spc="-2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2400" spc="-2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8903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4633">
        <p:fade/>
      </p:transition>
    </mc:Choice>
    <mc:Fallback xmlns="">
      <p:transition spd="med" advTm="34633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Revision skills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394315"/>
            <a:ext cx="8532000" cy="509855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  <a:defRPr/>
            </a:pPr>
            <a:r>
              <a:rPr lang="en-GB" sz="2400" b="1" dirty="0"/>
              <a:t>Effective </a:t>
            </a:r>
            <a:r>
              <a:rPr lang="en-GB" sz="2400" b="1"/>
              <a:t>revision also involves</a:t>
            </a:r>
            <a:r>
              <a:rPr lang="en-GB" sz="2400" b="1" dirty="0"/>
              <a:t>:</a:t>
            </a:r>
          </a:p>
          <a:p>
            <a:pPr marL="0" indent="0">
              <a:lnSpc>
                <a:spcPct val="100000"/>
              </a:lnSpc>
              <a:buNone/>
              <a:defRPr/>
            </a:pPr>
            <a:endParaRPr lang="en-GB" sz="800" b="1" dirty="0"/>
          </a:p>
          <a:p>
            <a:pPr>
              <a:lnSpc>
                <a:spcPct val="100000"/>
              </a:lnSpc>
              <a:defRPr/>
            </a:pPr>
            <a:r>
              <a:rPr lang="en-GB" sz="2400" dirty="0"/>
              <a:t>Memorising </a:t>
            </a:r>
            <a:r>
              <a:rPr lang="en-GB" sz="2000" dirty="0"/>
              <a:t>(find what works for you, and suits the subject matter)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GB" sz="2000" dirty="0"/>
              <a:t>    - Mnemonics (Rinse Out Your Greasy Bottle In Vim = colours of rainbow) 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GB" sz="2000" dirty="0"/>
              <a:t>    - Reading out loud, reciting ideas, formulas, dates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GB" sz="2000" dirty="0"/>
              <a:t>    - Portable notes, movable post-its on a wall (unlearned &gt; learned)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GB" sz="2000" dirty="0"/>
              <a:t>    - Repetition</a:t>
            </a:r>
          </a:p>
          <a:p>
            <a:pPr marL="0" indent="0">
              <a:lnSpc>
                <a:spcPct val="100000"/>
              </a:lnSpc>
              <a:buNone/>
              <a:defRPr/>
            </a:pPr>
            <a:endParaRPr lang="en-GB" sz="800" dirty="0"/>
          </a:p>
          <a:p>
            <a:pPr>
              <a:lnSpc>
                <a:spcPct val="100000"/>
              </a:lnSpc>
              <a:defRPr/>
            </a:pPr>
            <a:r>
              <a:rPr lang="en-GB" sz="2400" dirty="0"/>
              <a:t>Reviewing and practising (</a:t>
            </a:r>
            <a:r>
              <a:rPr lang="en-GB" sz="2000" dirty="0"/>
              <a:t>to help find and plug gaps in your knowledge)</a:t>
            </a:r>
            <a:endParaRPr lang="en-GB" sz="2400" dirty="0"/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GB" sz="2000" dirty="0"/>
              <a:t>    - Question cards (question one side/answer on reverse)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GB" sz="2000" dirty="0"/>
              <a:t>    - Working in pairs (testing each other, online or in-person)</a:t>
            </a:r>
          </a:p>
          <a:p>
            <a:pPr marL="0" indent="0">
              <a:lnSpc>
                <a:spcPct val="100000"/>
              </a:lnSpc>
              <a:buNone/>
              <a:defRPr/>
            </a:pPr>
            <a:r>
              <a:rPr lang="en-GB" sz="2000" dirty="0"/>
              <a:t>    - Past exam papers</a:t>
            </a:r>
            <a:endParaRPr lang="en-GB" sz="2400" spc="-2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2400" spc="-2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7092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4633">
        <p:fade/>
      </p:transition>
    </mc:Choice>
    <mc:Fallback xmlns="">
      <p:transition spd="med" advTm="34633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Exam 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394315"/>
            <a:ext cx="8532000" cy="509855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en-GB" altLang="en-US" sz="800" dirty="0"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Read instructions twice – be clear what you have to do</a:t>
            </a:r>
          </a:p>
          <a:p>
            <a:pPr>
              <a:lnSpc>
                <a:spcPct val="100000"/>
              </a:lnSpc>
            </a:pPr>
            <a:r>
              <a:rPr lang="en-GB"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Choose questions carefully (if given a choice)</a:t>
            </a:r>
          </a:p>
          <a:p>
            <a:pPr>
              <a:lnSpc>
                <a:spcPct val="100000"/>
              </a:lnSpc>
            </a:pPr>
            <a:r>
              <a:rPr lang="en-GB"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Plan and work tactically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  - Multiple choice </a:t>
            </a:r>
            <a:r>
              <a:rPr lang="en-GB" sz="2000" spc="-20" dirty="0">
                <a:latin typeface="Calibri" panose="020F0502020204030204" pitchFamily="34" charset="0"/>
                <a:cs typeface="Calibri" panose="020F0502020204030204" pitchFamily="34" charset="0"/>
              </a:rPr>
              <a:t>(answer </a:t>
            </a:r>
            <a:r>
              <a:rPr lang="en-GB" sz="2000" i="1" spc="-20" dirty="0">
                <a:latin typeface="Calibri" panose="020F0502020204030204" pitchFamily="34" charset="0"/>
                <a:cs typeface="Calibri" panose="020F0502020204030204" pitchFamily="34" charset="0"/>
              </a:rPr>
              <a:t>easy</a:t>
            </a:r>
            <a:r>
              <a:rPr lang="en-GB" sz="2000" spc="-20" dirty="0">
                <a:latin typeface="Calibri" panose="020F0502020204030204" pitchFamily="34" charset="0"/>
                <a:cs typeface="Calibri" panose="020F0502020204030204" pitchFamily="34" charset="0"/>
              </a:rPr>
              <a:t> questions first, then </a:t>
            </a:r>
            <a:r>
              <a:rPr lang="en-GB" sz="2000" i="1" spc="-20" dirty="0">
                <a:latin typeface="Calibri" panose="020F0502020204030204" pitchFamily="34" charset="0"/>
                <a:cs typeface="Calibri" panose="020F0502020204030204" pitchFamily="34" charset="0"/>
              </a:rPr>
              <a:t>not sures</a:t>
            </a:r>
            <a:r>
              <a:rPr lang="en-GB" sz="2000" spc="-20" dirty="0">
                <a:latin typeface="Calibri" panose="020F0502020204030204" pitchFamily="34" charset="0"/>
                <a:cs typeface="Calibri" panose="020F0502020204030204" pitchFamily="34" charset="0"/>
              </a:rPr>
              <a:t>, then </a:t>
            </a:r>
            <a:r>
              <a:rPr lang="en-GB" sz="2000" i="1" spc="-20" dirty="0">
                <a:latin typeface="Calibri" panose="020F0502020204030204" pitchFamily="34" charset="0"/>
                <a:cs typeface="Calibri" panose="020F0502020204030204" pitchFamily="34" charset="0"/>
              </a:rPr>
              <a:t>no ideas</a:t>
            </a:r>
            <a:r>
              <a:rPr lang="en-GB" sz="2000" spc="-2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   - Essays </a:t>
            </a:r>
            <a:r>
              <a:rPr lang="en-GB" sz="2000" spc="-20" dirty="0">
                <a:latin typeface="Calibri" panose="020F0502020204030204" pitchFamily="34" charset="0"/>
                <a:cs typeface="Calibri" panose="020F0502020204030204" pitchFamily="34" charset="0"/>
              </a:rPr>
              <a:t>(highest points/easiest questions first)</a:t>
            </a:r>
          </a:p>
          <a:p>
            <a:pPr>
              <a:lnSpc>
                <a:spcPct val="100000"/>
              </a:lnSpc>
            </a:pPr>
            <a:r>
              <a:rPr lang="en-GB"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Draw up a schedule to ensure you complete the whole paper</a:t>
            </a:r>
          </a:p>
          <a:p>
            <a:pPr>
              <a:lnSpc>
                <a:spcPct val="100000"/>
              </a:lnSpc>
            </a:pPr>
            <a:r>
              <a:rPr lang="en-GB"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Allocate time according to points value</a:t>
            </a:r>
          </a:p>
          <a:p>
            <a:pPr>
              <a:lnSpc>
                <a:spcPct val="100000"/>
              </a:lnSpc>
            </a:pPr>
            <a:r>
              <a:rPr lang="en-GB"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Allow time to check and tidy your work before submission</a:t>
            </a:r>
          </a:p>
          <a:p>
            <a:pPr>
              <a:lnSpc>
                <a:spcPct val="100000"/>
              </a:lnSpc>
            </a:pPr>
            <a:r>
              <a:rPr lang="en-GB"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Keep moving - work right up until the end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7959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4633">
        <p:fade/>
      </p:transition>
    </mc:Choice>
    <mc:Fallback xmlns="">
      <p:transition spd="med" advTm="34633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Essay writing in exams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1" y="1394315"/>
            <a:ext cx="8531999" cy="509855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2400" dirty="0"/>
              <a:t>Choose essays carefully (if given a choice)</a:t>
            </a:r>
          </a:p>
          <a:p>
            <a:pPr>
              <a:lnSpc>
                <a:spcPct val="100000"/>
              </a:lnSpc>
            </a:pPr>
            <a:endParaRPr lang="en-GB" sz="100" dirty="0"/>
          </a:p>
          <a:p>
            <a:pPr>
              <a:lnSpc>
                <a:spcPct val="100000"/>
              </a:lnSpc>
            </a:pPr>
            <a:r>
              <a:rPr lang="en-GB" sz="2400" dirty="0"/>
              <a:t>Work to a schedule to complete them all                                             </a:t>
            </a:r>
            <a:r>
              <a:rPr lang="en-GB" sz="2000" dirty="0"/>
              <a:t>- allot time according to points weighting; easy/high points questions first </a:t>
            </a:r>
          </a:p>
          <a:p>
            <a:pPr>
              <a:lnSpc>
                <a:spcPct val="100000"/>
              </a:lnSpc>
            </a:pPr>
            <a:endParaRPr lang="en-GB" sz="100" dirty="0"/>
          </a:p>
          <a:p>
            <a:pPr>
              <a:lnSpc>
                <a:spcPct val="100000"/>
              </a:lnSpc>
            </a:pPr>
            <a:r>
              <a:rPr lang="en-GB" sz="2400" dirty="0"/>
              <a:t>Plan your essay before you write (5-10 minutes)                                 </a:t>
            </a:r>
            <a:r>
              <a:rPr lang="en-GB" sz="2000" dirty="0"/>
              <a:t>- understand it, list what you know about it, order key points logically</a:t>
            </a:r>
          </a:p>
          <a:p>
            <a:pPr>
              <a:lnSpc>
                <a:spcPct val="100000"/>
              </a:lnSpc>
            </a:pPr>
            <a:endParaRPr lang="en-GB" sz="100" dirty="0"/>
          </a:p>
          <a:p>
            <a:pPr>
              <a:lnSpc>
                <a:spcPct val="100000"/>
              </a:lnSpc>
            </a:pPr>
            <a:r>
              <a:rPr lang="en-GB" sz="2400" dirty="0"/>
              <a:t>Stick to your plan                                                                                          </a:t>
            </a:r>
            <a:r>
              <a:rPr lang="en-GB" sz="2000" dirty="0"/>
              <a:t>- brief introduction, key point + support, key point + support (etc), conclusion</a:t>
            </a:r>
          </a:p>
          <a:p>
            <a:pPr>
              <a:lnSpc>
                <a:spcPct val="100000"/>
              </a:lnSpc>
            </a:pPr>
            <a:endParaRPr lang="en-GB" sz="100" dirty="0"/>
          </a:p>
          <a:p>
            <a:pPr>
              <a:lnSpc>
                <a:spcPct val="100000"/>
              </a:lnSpc>
            </a:pPr>
            <a:r>
              <a:rPr lang="en-GB" sz="2400" dirty="0"/>
              <a:t>Write clearly, economically (avoid waffle) and </a:t>
            </a:r>
            <a:r>
              <a:rPr lang="en-GB" sz="2400" i="1" dirty="0"/>
              <a:t>legibly</a:t>
            </a:r>
          </a:p>
          <a:p>
            <a:pPr>
              <a:lnSpc>
                <a:spcPct val="100000"/>
              </a:lnSpc>
            </a:pPr>
            <a:endParaRPr lang="en-GB" sz="100" i="1" dirty="0"/>
          </a:p>
          <a:p>
            <a:pPr>
              <a:lnSpc>
                <a:spcPct val="100000"/>
              </a:lnSpc>
            </a:pPr>
            <a:r>
              <a:rPr lang="en-GB" sz="2400" dirty="0"/>
              <a:t>Allocate time at the end for checking and tidying                               </a:t>
            </a:r>
            <a:r>
              <a:rPr lang="en-GB" sz="2000" dirty="0"/>
              <a:t>- delete rough workings, ensure amendments are clear, label accurately</a:t>
            </a:r>
          </a:p>
          <a:p>
            <a:pPr marL="0" indent="0">
              <a:lnSpc>
                <a:spcPct val="150000"/>
              </a:lnSpc>
              <a:buNone/>
            </a:pPr>
            <a:endParaRPr lang="en-GB" sz="2400" spc="-2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2400" spc="-2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7055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4633">
        <p:fade/>
      </p:transition>
    </mc:Choice>
    <mc:Fallback xmlns="">
      <p:transition spd="med" advTm="34633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Online exams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394315"/>
            <a:ext cx="8531999" cy="546368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spc="-20" dirty="0">
                <a:latin typeface="Calibri" panose="020F0502020204030204" pitchFamily="34" charset="0"/>
                <a:cs typeface="Calibri" panose="020F0502020204030204" pitchFamily="34" charset="0"/>
              </a:rPr>
              <a:t>Prepare in advance</a:t>
            </a:r>
          </a:p>
          <a:p>
            <a:r>
              <a:rPr lang="en-GB"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Know when, how and in what format each exam will take place</a:t>
            </a:r>
          </a:p>
          <a:p>
            <a:r>
              <a:rPr lang="en-GB"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Understand the relevant university exam policies</a:t>
            </a:r>
          </a:p>
          <a:p>
            <a:r>
              <a:rPr lang="en-GB"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Ensure you have the required technology up and running</a:t>
            </a:r>
            <a:endParaRPr lang="en-GB" sz="2400" b="1" spc="-2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400" b="1" spc="-2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400" b="1" spc="-20" dirty="0">
                <a:latin typeface="Calibri" panose="020F0502020204030204" pitchFamily="34" charset="0"/>
                <a:cs typeface="Calibri" panose="020F0502020204030204" pitchFamily="34" charset="0"/>
              </a:rPr>
              <a:t>The day before</a:t>
            </a:r>
          </a:p>
          <a:p>
            <a:r>
              <a:rPr lang="en-GB"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Create a quiet, comfortable workstation in which to sit your exam</a:t>
            </a:r>
            <a:endParaRPr lang="en-GB" sz="2400" b="1" spc="-2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Check IT equipment is fully charged </a:t>
            </a:r>
            <a:r>
              <a:rPr lang="en-GB" sz="2000" spc="-20" dirty="0">
                <a:latin typeface="Calibri" panose="020F0502020204030204" pitchFamily="34" charset="0"/>
                <a:cs typeface="Calibri" panose="020F0502020204030204" pitchFamily="34" charset="0"/>
              </a:rPr>
              <a:t>(keep charger to hand)</a:t>
            </a:r>
          </a:p>
          <a:p>
            <a:r>
              <a:rPr lang="en-GB"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Check you can upload documents</a:t>
            </a:r>
          </a:p>
          <a:p>
            <a:r>
              <a:rPr lang="en-GB" sz="2400" spc="-20" dirty="0">
                <a:latin typeface="Calibri" panose="020F0502020204030204" pitchFamily="34" charset="0"/>
                <a:cs typeface="Calibri" panose="020F0502020204030204" pitchFamily="34" charset="0"/>
              </a:rPr>
              <a:t>Assemble other equipment </a:t>
            </a:r>
            <a:r>
              <a:rPr lang="en-GB" sz="2000" spc="-20" dirty="0">
                <a:latin typeface="Calibri" panose="020F0502020204030204" pitchFamily="34" charset="0"/>
                <a:cs typeface="Calibri" panose="020F0502020204030204" pitchFamily="34" charset="0"/>
              </a:rPr>
              <a:t>- pens, notepads, calculator (if approved)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7143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4633">
        <p:fade/>
      </p:transition>
    </mc:Choice>
    <mc:Fallback xmlns="">
      <p:transition spd="med" advTm="34633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4.1|6|3.5|3.1|3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4.1|6|3.5|3.1|3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4.1|6|3.5|3.1|3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6.4|5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4.1|6|3.5|3.1|3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POINTS" val="1"/>
  <p:tag name="TIME" val="15"/>
  <p:tag name="QUESTIO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4.1|6|3.5|3.1|3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4.1|6|3.5|3.1|3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4.1|6|3.5|3.1|3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4.1|6|3.5|3.1|3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4.1|6|3.5|3.1|3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4.1|6|3.5|3.1|3.8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1099</Words>
  <Application>Microsoft Office PowerPoint</Application>
  <PresentationFormat>On-screen Show (4:3)</PresentationFormat>
  <Paragraphs>223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Century Schoolbook</vt:lpstr>
      <vt:lpstr>Office Theme</vt:lpstr>
      <vt:lpstr>PowerPoint Presentation</vt:lpstr>
      <vt:lpstr>Start thinking about…</vt:lpstr>
      <vt:lpstr>Planning your revision</vt:lpstr>
      <vt:lpstr>PowerPoint Presentation</vt:lpstr>
      <vt:lpstr>Revision skills</vt:lpstr>
      <vt:lpstr>Revision skills</vt:lpstr>
      <vt:lpstr>Exam techniques</vt:lpstr>
      <vt:lpstr>Essay writing in exams</vt:lpstr>
      <vt:lpstr>Online exams</vt:lpstr>
      <vt:lpstr>Online exams</vt:lpstr>
      <vt:lpstr>Managing exam stress</vt:lpstr>
      <vt:lpstr>Summary</vt:lpstr>
      <vt:lpstr>Further resources</vt:lpstr>
      <vt:lpstr>Get in touch…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Copping</dc:creator>
  <cp:lastModifiedBy>Tracey Ashmore</cp:lastModifiedBy>
  <cp:revision>393</cp:revision>
  <dcterms:created xsi:type="dcterms:W3CDTF">2020-05-07T08:56:05Z</dcterms:created>
  <dcterms:modified xsi:type="dcterms:W3CDTF">2022-02-17T16:53:34Z</dcterms:modified>
</cp:coreProperties>
</file>