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5" r:id="rId2"/>
    <p:sldId id="266" r:id="rId3"/>
    <p:sldId id="337" r:id="rId4"/>
    <p:sldId id="343" r:id="rId5"/>
    <p:sldId id="425" r:id="rId6"/>
    <p:sldId id="442" r:id="rId7"/>
    <p:sldId id="438" r:id="rId8"/>
    <p:sldId id="440" r:id="rId9"/>
    <p:sldId id="408" r:id="rId10"/>
    <p:sldId id="439" r:id="rId11"/>
    <p:sldId id="27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DD"/>
    <a:srgbClr val="FFFDD0"/>
    <a:srgbClr val="777777"/>
    <a:srgbClr val="5C2E00"/>
    <a:srgbClr val="FF9021"/>
    <a:srgbClr val="B45A00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9" autoAdjust="0"/>
    <p:restoredTop sz="65309" autoAdjust="0"/>
  </p:normalViewPr>
  <p:slideViewPr>
    <p:cSldViewPr snapToGrid="0">
      <p:cViewPr varScale="1">
        <p:scale>
          <a:sx n="74" d="100"/>
          <a:sy n="74" d="100"/>
        </p:scale>
        <p:origin x="23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11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E31F-DEE9-41A4-B5F9-5CDB68AC85F1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73FA-CBC3-4E8E-AB7E-D17E626C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67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245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58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6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C0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623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29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9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496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414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could get more complicated and develop</a:t>
            </a:r>
            <a:r>
              <a:rPr lang="en-GB" baseline="0" dirty="0"/>
              <a:t> a framework for each theme and then divide it into sub themes. </a:t>
            </a:r>
          </a:p>
          <a:p>
            <a:endParaRPr lang="en-GB" baseline="0" dirty="0"/>
          </a:p>
          <a:p>
            <a:r>
              <a:rPr lang="en-GB" baseline="0" dirty="0"/>
              <a:t>This may be too complicated for the year 6s</a:t>
            </a:r>
          </a:p>
          <a:p>
            <a:endParaRPr lang="en-GB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C00000"/>
                </a:solidFill>
              </a:rPr>
              <a:t>Schools: Learning, Enjoyment (sub-themes: practising, performing, teamwork) Aspiration</a:t>
            </a:r>
          </a:p>
          <a:p>
            <a:r>
              <a:rPr lang="en-GB" baseline="0" dirty="0"/>
              <a:t>your study</a:t>
            </a:r>
          </a:p>
          <a:p>
            <a:endParaRPr lang="en-GB" baseline="0" dirty="0"/>
          </a:p>
          <a:p>
            <a:r>
              <a:rPr lang="en-GB" b="1" baseline="0" dirty="0"/>
              <a:t>Make sure you keep a record of who said what (like quotes in essays)…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49D01-5C52-462D-AD08-62C588F3741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360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04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9E8C0-0624-4FFD-8FE2-ED6030030D88}" type="slidenum">
              <a:rPr lang="en-GB"/>
              <a:pPr/>
              <a:t>9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23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9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3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0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hyperlink" Target="http://www.kent.ac.uk/student-learning-advisory-servic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keyboard&#10;&#10;Description automatically generated">
            <a:extLst>
              <a:ext uri="{FF2B5EF4-FFF2-40B4-BE49-F238E27FC236}">
                <a16:creationId xmlns:a16="http://schemas.microsoft.com/office/drawing/2014/main" id="{81108153-77C8-489F-9451-EC6BA91B2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9"/>
          <a:stretch/>
        </p:blipFill>
        <p:spPr>
          <a:xfrm>
            <a:off x="0" y="2947647"/>
            <a:ext cx="9144000" cy="3906005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D1655A4C-D83C-4230-9EF0-33609FACD9B9}"/>
              </a:ext>
            </a:extLst>
          </p:cNvPr>
          <p:cNvSpPr/>
          <p:nvPr/>
        </p:nvSpPr>
        <p:spPr>
          <a:xfrm>
            <a:off x="3410955" y="6351659"/>
            <a:ext cx="542635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GB" sz="2000" dirty="0" err="1"/>
              <a:t>www.kent.ac.uk</a:t>
            </a:r>
            <a:r>
              <a:rPr lang="en-GB" sz="2000" dirty="0"/>
              <a:t>/student-learning-advisory-service</a:t>
            </a:r>
          </a:p>
        </p:txBody>
      </p:sp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86DCAB-2CE8-43C1-92C2-74136878DB5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8" y="1"/>
            <a:ext cx="3582147" cy="108000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3CC9316-F753-44C5-9CC7-A664C2FDC279}"/>
              </a:ext>
            </a:extLst>
          </p:cNvPr>
          <p:cNvSpPr txBox="1"/>
          <p:nvPr/>
        </p:nvSpPr>
        <p:spPr>
          <a:xfrm>
            <a:off x="226717" y="1340665"/>
            <a:ext cx="8722233" cy="923330"/>
          </a:xfrm>
          <a:prstGeom prst="rect">
            <a:avLst/>
          </a:prstGeom>
          <a:solidFill>
            <a:srgbClr val="FFFDDD"/>
          </a:solidFill>
          <a:ln w="19050">
            <a:solidFill>
              <a:srgbClr val="0038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Calibri" panose="020F0502020204030204" pitchFamily="34" charset="0"/>
                <a:cs typeface="Calibri" panose="020F0502020204030204" pitchFamily="34" charset="0"/>
              </a:rPr>
              <a:t>Researching your dissertation</a:t>
            </a:r>
          </a:p>
        </p:txBody>
      </p:sp>
    </p:spTree>
    <p:extLst>
      <p:ext uri="{BB962C8B-B14F-4D97-AF65-F5344CB8AC3E}">
        <p14:creationId xmlns:p14="http://schemas.microsoft.com/office/powerpoint/2010/main" val="18476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974">
        <p:fade/>
      </p:transition>
    </mc:Choice>
    <mc:Fallback xmlns="">
      <p:transition spd="med" advTm="17974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Permissions and protocols</a:t>
            </a:r>
            <a:endParaRPr lang="en-GB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94316"/>
            <a:ext cx="8280001" cy="54636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Always obtain the right permissions for photographing and recording participants (especially children) during interviews and focus groups, and for using any such material afterwards.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Follow the guidance given to you.</a:t>
            </a:r>
          </a:p>
          <a:p>
            <a:pPr>
              <a:lnSpc>
                <a:spcPct val="100000"/>
              </a:lnSpc>
            </a:pPr>
            <a:endParaRPr lang="en-GB" spc="-2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291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243684"/>
            <a:ext cx="8640000" cy="1074753"/>
          </a:xfrm>
        </p:spPr>
        <p:txBody>
          <a:bodyPr>
            <a:noAutofit/>
          </a:bodyPr>
          <a:lstStyle/>
          <a:p>
            <a:pPr algn="ctr"/>
            <a:r>
              <a:rPr lang="en-GB" b="1" dirty="0"/>
              <a:t>Further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570" y="1318436"/>
            <a:ext cx="8313430" cy="529587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2400" dirty="0"/>
              <a:t>For guidance on the broader range of skills needed to write a dissertation please go to the SLAS webpages </a:t>
            </a:r>
            <a:r>
              <a:rPr lang="en-GB" sz="2400" dirty="0">
                <a:hlinkClick r:id="rId4"/>
              </a:rPr>
              <a:t>http://www.kent.ac.uk/student-learning-advisory-service</a:t>
            </a:r>
            <a:r>
              <a:rPr lang="en-GB" sz="2400" dirty="0"/>
              <a:t>  </a:t>
            </a:r>
            <a:r>
              <a:rPr lang="en-GB" dirty="0"/>
              <a:t>    </a:t>
            </a:r>
            <a:r>
              <a:rPr lang="en-GB" sz="2400" dirty="0"/>
              <a:t>where you can: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Book a </a:t>
            </a:r>
            <a:r>
              <a:rPr lang="en-GB" sz="2400" b="1" dirty="0">
                <a:solidFill>
                  <a:srgbClr val="0070C0"/>
                </a:solidFill>
              </a:rPr>
              <a:t>one-to-one appointment </a:t>
            </a:r>
            <a:r>
              <a:rPr lang="en-GB" sz="2400" dirty="0"/>
              <a:t>with a SLAS adviser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Attend a range of </a:t>
            </a:r>
            <a:r>
              <a:rPr lang="en-GB" sz="2400" b="1" dirty="0">
                <a:solidFill>
                  <a:srgbClr val="0070C0"/>
                </a:solidFill>
              </a:rPr>
              <a:t>Online Bitesize Skills Development sessions </a:t>
            </a:r>
            <a:r>
              <a:rPr lang="en-GB" sz="2400" dirty="0"/>
              <a:t>which include ‘Dissertations’ (an overview) ‘Literature Reviews’ and ‘Writing up your dissertation’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99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700">
        <p:fade/>
      </p:transition>
    </mc:Choice>
    <mc:Fallback xmlns="">
      <p:transition spd="med" advTm="457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619FBB-F689-4274-B151-CD4597B351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60"/>
          <a:stretch/>
        </p:blipFill>
        <p:spPr>
          <a:xfrm>
            <a:off x="691095" y="4459435"/>
            <a:ext cx="575774" cy="2242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F368975-8959-461D-BFFE-607D868198A4}"/>
              </a:ext>
            </a:extLst>
          </p:cNvPr>
          <p:cNvSpPr/>
          <p:nvPr/>
        </p:nvSpPr>
        <p:spPr>
          <a:xfrm>
            <a:off x="602536" y="3125773"/>
            <a:ext cx="751462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GB" sz="2800" dirty="0" err="1"/>
              <a:t>www.kent.ac.uk</a:t>
            </a:r>
            <a:r>
              <a:rPr lang="en-GB" sz="2800" dirty="0"/>
              <a:t>/student-learning-advisory-service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06BA8C-4E82-4432-9EA6-BDA69E34230F}"/>
              </a:ext>
            </a:extLst>
          </p:cNvPr>
          <p:cNvSpPr txBox="1"/>
          <p:nvPr/>
        </p:nvSpPr>
        <p:spPr>
          <a:xfrm>
            <a:off x="712475" y="1670073"/>
            <a:ext cx="2986841" cy="1200329"/>
          </a:xfrm>
          <a:prstGeom prst="rect">
            <a:avLst/>
          </a:prstGeom>
          <a:solidFill>
            <a:srgbClr val="05345C"/>
          </a:solidFill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937227"/>
                </a:solidFill>
                <a:latin typeface="Century Schoolbook" panose="02040604050505020304" pitchFamily="18" charset="0"/>
              </a:rPr>
              <a:t>SLAS</a:t>
            </a:r>
          </a:p>
          <a:p>
            <a:r>
              <a:rPr lang="en-GB" sz="3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CONNECT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B59865-737B-41D3-B3E9-9F953818241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74" y="5784781"/>
            <a:ext cx="3582147" cy="108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9C41D8-4F44-48C1-9BD1-A55B80A4114A}"/>
              </a:ext>
            </a:extLst>
          </p:cNvPr>
          <p:cNvSpPr txBox="1"/>
          <p:nvPr/>
        </p:nvSpPr>
        <p:spPr>
          <a:xfrm>
            <a:off x="3751571" y="2007198"/>
            <a:ext cx="3746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spc="-50" dirty="0"/>
              <a:t>To book an appointment:</a:t>
            </a:r>
            <a:endParaRPr lang="en-GB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33A947-72A6-42D2-983F-BB261C314101}"/>
              </a:ext>
            </a:extLst>
          </p:cNvPr>
          <p:cNvSpPr/>
          <p:nvPr/>
        </p:nvSpPr>
        <p:spPr>
          <a:xfrm>
            <a:off x="1213919" y="4496463"/>
            <a:ext cx="343944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800" dirty="0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learning@kent.ac.uk  </a:t>
            </a:r>
            <a:endParaRPr lang="en-GB" sz="2800" dirty="0">
              <a:solidFill>
                <a:srgbClr val="201F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KentUniSLAS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b="0" i="0" dirty="0">
              <a:solidFill>
                <a:srgbClr val="201F1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2805963-4EBB-4606-AA15-4B20B70F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373834"/>
            <a:ext cx="3600000" cy="864000"/>
          </a:xfrm>
        </p:spPr>
        <p:txBody>
          <a:bodyPr>
            <a:noAutofit/>
          </a:bodyPr>
          <a:lstStyle/>
          <a:p>
            <a:r>
              <a:rPr lang="en-GB" b="1" dirty="0"/>
              <a:t>Get in touch…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7731708-C712-AB43-912C-509411E50B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8751" y="1507924"/>
            <a:ext cx="1493916" cy="150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8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647">
        <p:fade/>
      </p:transition>
    </mc:Choice>
    <mc:Fallback xmlns="">
      <p:transition spd="med" advTm="13647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What research is required?</a:t>
            </a:r>
            <a:endParaRPr lang="en-GB" sz="48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87" y="1442441"/>
            <a:ext cx="8408908" cy="5220000"/>
          </a:xfrm>
        </p:spPr>
        <p:txBody>
          <a:bodyPr>
            <a:normAutofit/>
          </a:bodyPr>
          <a:lstStyle/>
          <a:p>
            <a:pPr marL="722312" indent="-457200">
              <a:lnSpc>
                <a:spcPct val="100000"/>
              </a:lnSpc>
            </a:pPr>
            <a:r>
              <a:rPr lang="en-GB" b="1" dirty="0"/>
              <a:t>Literature research  </a:t>
            </a:r>
          </a:p>
          <a:p>
            <a:pPr marL="265112" indent="0">
              <a:lnSpc>
                <a:spcPct val="100000"/>
              </a:lnSpc>
              <a:buNone/>
            </a:pPr>
            <a:r>
              <a:rPr lang="en-GB" sz="2400" dirty="0"/>
              <a:t>Preliminary literature review - for your dissertation </a:t>
            </a:r>
            <a:r>
              <a:rPr lang="en-GB" sz="2400" i="1" dirty="0"/>
              <a:t>proposal</a:t>
            </a:r>
            <a:r>
              <a:rPr lang="en-GB" sz="2400" dirty="0"/>
              <a:t>            </a:t>
            </a:r>
            <a:r>
              <a:rPr lang="en-GB" sz="2000" dirty="0"/>
              <a:t>(To summarise the knowledge surrounding your chosen topic, and identify the gaps that you wish to fill or explore with your own analysis or research)</a:t>
            </a:r>
          </a:p>
          <a:p>
            <a:pPr marL="265112" indent="0">
              <a:lnSpc>
                <a:spcPct val="100000"/>
              </a:lnSpc>
              <a:buNone/>
            </a:pPr>
            <a:endParaRPr lang="en-GB" sz="800" dirty="0"/>
          </a:p>
          <a:p>
            <a:pPr marL="265112" indent="0">
              <a:lnSpc>
                <a:spcPct val="100000"/>
              </a:lnSpc>
              <a:buNone/>
            </a:pPr>
            <a:r>
              <a:rPr lang="en-GB" sz="2400" dirty="0"/>
              <a:t>Extensive literature review – as part of your final </a:t>
            </a:r>
            <a:r>
              <a:rPr lang="en-GB" sz="2400" i="1" dirty="0"/>
              <a:t>dissertation</a:t>
            </a:r>
            <a:r>
              <a:rPr lang="en-GB" sz="2400" dirty="0"/>
              <a:t>    </a:t>
            </a:r>
            <a:r>
              <a:rPr lang="en-GB" sz="2000" dirty="0"/>
              <a:t>(To summarise the knowledge surrounding your chosen topic, setting in context the original analysis or research you will present in your dissertation)</a:t>
            </a:r>
          </a:p>
          <a:p>
            <a:pPr marL="722312" indent="-457200">
              <a:lnSpc>
                <a:spcPct val="100000"/>
              </a:lnSpc>
            </a:pPr>
            <a:endParaRPr lang="en-GB" sz="800" b="1" dirty="0"/>
          </a:p>
          <a:p>
            <a:pPr marL="722312" indent="-457200">
              <a:lnSpc>
                <a:spcPct val="100000"/>
              </a:lnSpc>
            </a:pPr>
            <a:r>
              <a:rPr lang="en-GB" b="1" dirty="0"/>
              <a:t>Original research</a:t>
            </a:r>
          </a:p>
          <a:p>
            <a:pPr marL="265112" indent="0">
              <a:lnSpc>
                <a:spcPct val="100000"/>
              </a:lnSpc>
              <a:buNone/>
            </a:pPr>
            <a:r>
              <a:rPr lang="en-GB" sz="2400" dirty="0"/>
              <a:t>Your own contribution to the scholarly knowledge surrounding your chosen topic. Research methods vary widely,  from laboratory experiments to online social surveys.</a:t>
            </a:r>
          </a:p>
          <a:p>
            <a:pPr marL="722312" indent="-457200">
              <a:lnSpc>
                <a:spcPct val="100000"/>
              </a:lnSpc>
            </a:pP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621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2448">
        <p:fade/>
      </p:transition>
    </mc:Choice>
    <mc:Fallback xmlns="">
      <p:transition spd="med" advTm="62448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Original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280000" cy="546368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b="1" dirty="0"/>
              <a:t>Note: </a:t>
            </a:r>
            <a:r>
              <a:rPr lang="en-GB" sz="2400" dirty="0"/>
              <a:t>The ‘original’ ingredient in a dissertation may be derived from the way in which you analyse </a:t>
            </a:r>
            <a:r>
              <a:rPr lang="en-GB" sz="2400"/>
              <a:t>existing data </a:t>
            </a:r>
            <a:r>
              <a:rPr lang="en-GB" sz="2400" dirty="0"/>
              <a:t>surrounding your chosen topic. For example, using different analytic tools, or from an original perspective, or in greater depth than previous studies.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/>
              <a:t>However, you may conduct original research, using this process: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/>
              <a:t>1 </a:t>
            </a:r>
            <a:r>
              <a:rPr lang="en-GB" sz="2400" dirty="0"/>
              <a:t>Establish what do you want to find out, and why</a:t>
            </a: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/>
              <a:t>2 </a:t>
            </a:r>
            <a:r>
              <a:rPr lang="en-GB" sz="2400" dirty="0"/>
              <a:t>Decide best method to gather relevant evidence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/>
              <a:t>3 </a:t>
            </a:r>
            <a:r>
              <a:rPr lang="en-GB" sz="2400" dirty="0"/>
              <a:t>Design research process or material accordingly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/>
              <a:t>4 </a:t>
            </a:r>
            <a:r>
              <a:rPr lang="en-GB" sz="2400" dirty="0"/>
              <a:t>Use it to conduct your research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spc="-20" dirty="0"/>
              <a:t>Outside a laboratory environment there are two common research methods used for gathering information in this way…</a:t>
            </a:r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557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Quantitative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94316"/>
            <a:ext cx="7974439" cy="54636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Quantitative comes from </a:t>
            </a:r>
            <a:r>
              <a:rPr lang="en-GB" b="1" dirty="0"/>
              <a:t>‘Quantity’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Definition: </a:t>
            </a:r>
            <a:r>
              <a:rPr lang="en-GB" sz="2400" dirty="0"/>
              <a:t>Gathering numerical data for analysis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Methods: </a:t>
            </a:r>
            <a:r>
              <a:rPr lang="en-GB" sz="2400" dirty="0"/>
              <a:t>Big online surveys, tick box questionnaires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Result: </a:t>
            </a:r>
            <a:r>
              <a:rPr lang="en-GB" sz="2400" dirty="0"/>
              <a:t>Data – 74% of customers over 65 trust their bank ‘a lot’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Characteristics: </a:t>
            </a:r>
            <a:r>
              <a:rPr lang="en-GB" sz="2400" dirty="0"/>
              <a:t>Cheap and easy, but can lack depth</a:t>
            </a:r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500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Qualitative research</a:t>
            </a:r>
            <a:endParaRPr lang="en-GB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94316"/>
            <a:ext cx="8280001" cy="54636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Qualitative comes from </a:t>
            </a:r>
            <a:r>
              <a:rPr lang="en-GB" b="1" dirty="0"/>
              <a:t>‘Quality’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Definition: </a:t>
            </a:r>
            <a:r>
              <a:rPr lang="en-GB" sz="2400" dirty="0"/>
              <a:t>Exploring people’s’ reasons, opinions, motivations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Methods: </a:t>
            </a:r>
            <a:r>
              <a:rPr lang="en-GB" sz="2400" dirty="0"/>
              <a:t>Focus (conversation) groups, interviews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Result: </a:t>
            </a:r>
            <a:r>
              <a:rPr lang="en-GB" sz="2400" dirty="0"/>
              <a:t>Deeper insight - ‘The bank staff are always helpful…’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Characteristics: </a:t>
            </a:r>
            <a:r>
              <a:rPr lang="en-GB" sz="2400" dirty="0"/>
              <a:t>Require more human resources/time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407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Quantitative </a:t>
            </a:r>
            <a:r>
              <a:rPr lang="en-GB" sz="48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en-GB" sz="4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Qualitative</a:t>
            </a:r>
            <a:endParaRPr lang="en-GB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94316"/>
            <a:ext cx="8280001" cy="54636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dirty="0"/>
              <a:t>You can apply both methods </a:t>
            </a:r>
            <a:r>
              <a:rPr lang="en-GB" sz="2400" i="1" dirty="0"/>
              <a:t>separatel</a:t>
            </a:r>
            <a:r>
              <a:rPr lang="en-GB" sz="2400" dirty="0"/>
              <a:t>y to a research question to achieve maximum insight into the topic</a:t>
            </a:r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Qualitative and quantitative elements can also be </a:t>
            </a:r>
            <a:r>
              <a:rPr lang="en-GB" sz="2400" i="1" dirty="0"/>
              <a:t>combined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/>
              <a:t>  - A </a:t>
            </a:r>
            <a:r>
              <a:rPr lang="en-GB" sz="2400" i="1" dirty="0"/>
              <a:t>quantitative</a:t>
            </a:r>
            <a:r>
              <a:rPr lang="en-GB" sz="2400" dirty="0"/>
              <a:t> show of hands during a </a:t>
            </a:r>
            <a:r>
              <a:rPr lang="en-GB" sz="2400" i="1" dirty="0"/>
              <a:t>qualitative</a:t>
            </a:r>
            <a:r>
              <a:rPr lang="en-GB" sz="2400" dirty="0"/>
              <a:t> focus group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/>
              <a:t>  - Space for </a:t>
            </a:r>
            <a:r>
              <a:rPr lang="en-GB" sz="2400" i="1" dirty="0"/>
              <a:t>qualitative</a:t>
            </a:r>
            <a:r>
              <a:rPr lang="en-GB" sz="2400" dirty="0"/>
              <a:t> comments in a </a:t>
            </a:r>
            <a:r>
              <a:rPr lang="en-GB" sz="2400" i="1" dirty="0"/>
              <a:t>quantitative</a:t>
            </a:r>
            <a:r>
              <a:rPr lang="en-GB" sz="2400" dirty="0"/>
              <a:t> survey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spc="-2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/>
              <a:t>‘74% of customers trust their bank ‘a lot’ – as one customer wrote: ‘The bank staff are always helpful…’</a:t>
            </a:r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06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1510"/>
          </a:xfrm>
        </p:spPr>
        <p:txBody>
          <a:bodyPr/>
          <a:lstStyle/>
          <a:p>
            <a:pPr algn="ctr"/>
            <a:r>
              <a:rPr lang="en-GB" b="1" dirty="0"/>
              <a:t>Planning your questions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685187"/>
              </p:ext>
            </p:extLst>
          </p:nvPr>
        </p:nvGraphicFramePr>
        <p:xfrm>
          <a:off x="1149350" y="1739921"/>
          <a:ext cx="6699838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454">
                  <a:extLst>
                    <a:ext uri="{9D8B030D-6E8A-4147-A177-3AD203B41FA5}">
                      <a16:colId xmlns:a16="http://schemas.microsoft.com/office/drawing/2014/main" val="1098440808"/>
                    </a:ext>
                  </a:extLst>
                </a:gridCol>
                <a:gridCol w="1050096">
                  <a:extLst>
                    <a:ext uri="{9D8B030D-6E8A-4147-A177-3AD203B41FA5}">
                      <a16:colId xmlns:a16="http://schemas.microsoft.com/office/drawing/2014/main" val="1176938789"/>
                    </a:ext>
                  </a:extLst>
                </a:gridCol>
                <a:gridCol w="1050096">
                  <a:extLst>
                    <a:ext uri="{9D8B030D-6E8A-4147-A177-3AD203B41FA5}">
                      <a16:colId xmlns:a16="http://schemas.microsoft.com/office/drawing/2014/main" val="3846531769"/>
                    </a:ext>
                  </a:extLst>
                </a:gridCol>
                <a:gridCol w="1050096">
                  <a:extLst>
                    <a:ext uri="{9D8B030D-6E8A-4147-A177-3AD203B41FA5}">
                      <a16:colId xmlns:a16="http://schemas.microsoft.com/office/drawing/2014/main" val="3794103294"/>
                    </a:ext>
                  </a:extLst>
                </a:gridCol>
                <a:gridCol w="1050096">
                  <a:extLst>
                    <a:ext uri="{9D8B030D-6E8A-4147-A177-3AD203B41FA5}">
                      <a16:colId xmlns:a16="http://schemas.microsoft.com/office/drawing/2014/main" val="1046466949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GB" sz="1800" b="1" dirty="0"/>
                        <a:t>Theme 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Sub-theme 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Sub-theme 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Sub-theme 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Sub-theme 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2466370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GB" sz="1400" dirty="0"/>
                        <a:t>Respondent 1</a:t>
                      </a:r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2661296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GB" sz="1400" dirty="0"/>
                        <a:t>Respondent 2</a:t>
                      </a:r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2442448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GB" sz="1400" dirty="0"/>
                        <a:t>Respondent</a:t>
                      </a:r>
                      <a:r>
                        <a:rPr lang="en-GB" sz="1400" baseline="0" dirty="0"/>
                        <a:t> 3</a:t>
                      </a:r>
                    </a:p>
                    <a:p>
                      <a:endParaRPr lang="en-GB" sz="1400" baseline="0" dirty="0"/>
                    </a:p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19177240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3910586" y="2159227"/>
            <a:ext cx="3656851" cy="1862102"/>
            <a:chOff x="3148247" y="2447167"/>
            <a:chExt cx="4875801" cy="2482803"/>
          </a:xfrm>
        </p:grpSpPr>
        <p:sp>
          <p:nvSpPr>
            <p:cNvPr id="7" name="Oval Callout 6"/>
            <p:cNvSpPr/>
            <p:nvPr/>
          </p:nvSpPr>
          <p:spPr>
            <a:xfrm>
              <a:off x="3148247" y="2464888"/>
              <a:ext cx="690107" cy="607920"/>
            </a:xfrm>
            <a:prstGeom prst="wedgeEllipseCallo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6" name="Oval Callout 15"/>
            <p:cNvSpPr/>
            <p:nvPr/>
          </p:nvSpPr>
          <p:spPr>
            <a:xfrm>
              <a:off x="3151791" y="3414726"/>
              <a:ext cx="690107" cy="607920"/>
            </a:xfrm>
            <a:prstGeom prst="wedgeEllipseCallo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7" name="Oval Callout 16"/>
            <p:cNvSpPr/>
            <p:nvPr/>
          </p:nvSpPr>
          <p:spPr>
            <a:xfrm>
              <a:off x="3151788" y="4318506"/>
              <a:ext cx="690107" cy="607920"/>
            </a:xfrm>
            <a:prstGeom prst="wedgeEllipseCallo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8" name="Oval Callout 17"/>
            <p:cNvSpPr/>
            <p:nvPr/>
          </p:nvSpPr>
          <p:spPr>
            <a:xfrm>
              <a:off x="4555275" y="2468432"/>
              <a:ext cx="690107" cy="607920"/>
            </a:xfrm>
            <a:prstGeom prst="wedgeEllipseCallo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9" name="Oval Callout 18"/>
            <p:cNvSpPr/>
            <p:nvPr/>
          </p:nvSpPr>
          <p:spPr>
            <a:xfrm>
              <a:off x="4558819" y="3418270"/>
              <a:ext cx="690107" cy="607920"/>
            </a:xfrm>
            <a:prstGeom prst="wedgeEllipseCallo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0" name="Oval Callout 19"/>
            <p:cNvSpPr/>
            <p:nvPr/>
          </p:nvSpPr>
          <p:spPr>
            <a:xfrm>
              <a:off x="4558816" y="4322050"/>
              <a:ext cx="690107" cy="607920"/>
            </a:xfrm>
            <a:prstGeom prst="wedgeEllipseCallo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2" name="Oval Callout 21"/>
            <p:cNvSpPr/>
            <p:nvPr/>
          </p:nvSpPr>
          <p:spPr>
            <a:xfrm>
              <a:off x="5958786" y="2457794"/>
              <a:ext cx="690107" cy="607920"/>
            </a:xfrm>
            <a:prstGeom prst="wedgeEllipseCallo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3" name="Oval Callout 22"/>
            <p:cNvSpPr/>
            <p:nvPr/>
          </p:nvSpPr>
          <p:spPr>
            <a:xfrm>
              <a:off x="5962330" y="3407632"/>
              <a:ext cx="690107" cy="607920"/>
            </a:xfrm>
            <a:prstGeom prst="wedgeEllipseCallo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5" name="Oval Callout 24"/>
            <p:cNvSpPr/>
            <p:nvPr/>
          </p:nvSpPr>
          <p:spPr>
            <a:xfrm>
              <a:off x="5962327" y="4311412"/>
              <a:ext cx="690107" cy="607920"/>
            </a:xfrm>
            <a:prstGeom prst="wedgeEllipseCallo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6" name="Oval Callout 25"/>
            <p:cNvSpPr/>
            <p:nvPr/>
          </p:nvSpPr>
          <p:spPr>
            <a:xfrm>
              <a:off x="7330397" y="2447167"/>
              <a:ext cx="690107" cy="607920"/>
            </a:xfrm>
            <a:prstGeom prst="wedgeEllipseCallo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7" name="Oval Callout 26"/>
            <p:cNvSpPr/>
            <p:nvPr/>
          </p:nvSpPr>
          <p:spPr>
            <a:xfrm>
              <a:off x="7333941" y="3397005"/>
              <a:ext cx="690107" cy="607920"/>
            </a:xfrm>
            <a:prstGeom prst="wedgeEllipseCallo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9" name="Oval Callout 28"/>
            <p:cNvSpPr/>
            <p:nvPr/>
          </p:nvSpPr>
          <p:spPr>
            <a:xfrm>
              <a:off x="7333938" y="4300785"/>
              <a:ext cx="690107" cy="607920"/>
            </a:xfrm>
            <a:prstGeom prst="wedgeEllipseCallo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08894911-5CBB-0C47-9189-AE25841C6E85}"/>
              </a:ext>
            </a:extLst>
          </p:cNvPr>
          <p:cNvSpPr/>
          <p:nvPr/>
        </p:nvSpPr>
        <p:spPr>
          <a:xfrm>
            <a:off x="1047749" y="4524568"/>
            <a:ext cx="75628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Organised structure (</a:t>
            </a:r>
            <a:r>
              <a:rPr lang="en-GB" sz="2000" i="1" dirty="0"/>
              <a:t>Theme 1: Customer satisfaction</a:t>
            </a:r>
            <a:r>
              <a:rPr lang="en-GB" sz="2000" dirty="0"/>
              <a:t>;                         </a:t>
            </a:r>
          </a:p>
          <a:p>
            <a:r>
              <a:rPr lang="en-GB" sz="2000" dirty="0"/>
              <a:t>      Sub themes:  Product quality; Pricing; Sales service; Technical                                 </a:t>
            </a:r>
          </a:p>
          <a:p>
            <a:r>
              <a:rPr lang="en-GB" sz="2000" dirty="0"/>
              <a:t>      support. </a:t>
            </a:r>
            <a:r>
              <a:rPr lang="en-GB" sz="2000" i="1" dirty="0"/>
              <a:t>Theme 2: Customer loyalty</a:t>
            </a:r>
            <a:r>
              <a:rPr lang="en-GB" sz="2000" dirty="0"/>
              <a:t>; Sub themes: etc)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Test and revise research material prior to ‘launch’</a:t>
            </a:r>
          </a:p>
        </p:txBody>
      </p:sp>
    </p:spTree>
    <p:extLst>
      <p:ext uri="{BB962C8B-B14F-4D97-AF65-F5344CB8AC3E}">
        <p14:creationId xmlns:p14="http://schemas.microsoft.com/office/powerpoint/2010/main" val="113671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Revise research topic</a:t>
            </a:r>
            <a:endParaRPr lang="en-GB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94316"/>
            <a:ext cx="8280001" cy="546368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dirty="0"/>
              <a:t>Your research is not set in stone. As you progress, interesting avenues may open up which, if followed, and perhaps with a fine adjustment of your dissertation title, may result in a much more focussed, original, or insightful document. So…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Go where the research takes you</a:t>
            </a:r>
          </a:p>
          <a:p>
            <a:pPr>
              <a:lnSpc>
                <a:spcPct val="100000"/>
              </a:lnSpc>
            </a:pPr>
            <a:endParaRPr lang="en-GB" sz="800" dirty="0"/>
          </a:p>
          <a:p>
            <a:pPr>
              <a:lnSpc>
                <a:spcPct val="100000"/>
              </a:lnSpc>
            </a:pPr>
            <a:r>
              <a:rPr lang="en-GB" sz="2400" dirty="0"/>
              <a:t>You will be marked on what you </a:t>
            </a:r>
            <a:r>
              <a:rPr lang="en-GB" sz="2400" b="1" dirty="0"/>
              <a:t>produce </a:t>
            </a:r>
            <a:r>
              <a:rPr lang="en-GB" sz="2400" dirty="0"/>
              <a:t>(not, for example, how closely you stuck to your original plan)</a:t>
            </a:r>
          </a:p>
          <a:p>
            <a:pPr>
              <a:lnSpc>
                <a:spcPct val="100000"/>
              </a:lnSpc>
            </a:pPr>
            <a:endParaRPr lang="en-GB" sz="800" dirty="0"/>
          </a:p>
          <a:p>
            <a:pPr>
              <a:lnSpc>
                <a:spcPct val="100000"/>
              </a:lnSpc>
            </a:pPr>
            <a:r>
              <a:rPr lang="en-GB" sz="2400" dirty="0"/>
              <a:t>Fine-tune your own question, based on your conclusion </a:t>
            </a:r>
          </a:p>
          <a:p>
            <a:pPr>
              <a:lnSpc>
                <a:spcPct val="100000"/>
              </a:lnSpc>
            </a:pPr>
            <a:endParaRPr lang="en-GB" sz="800" dirty="0"/>
          </a:p>
          <a:p>
            <a:pPr>
              <a:lnSpc>
                <a:spcPct val="100000"/>
              </a:lnSpc>
            </a:pPr>
            <a:r>
              <a:rPr lang="en-GB" sz="2400" dirty="0"/>
              <a:t>Be clear on what you are arguing</a:t>
            </a:r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160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3743" y="339713"/>
            <a:ext cx="8239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Work to a schedule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385" y="2199811"/>
            <a:ext cx="8100658" cy="435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65936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1.4|2.9|2.9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6.4|5.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788</Words>
  <Application>Microsoft Office PowerPoint</Application>
  <PresentationFormat>On-screen Show (4:3)</PresentationFormat>
  <Paragraphs>120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What research is required?</vt:lpstr>
      <vt:lpstr>Original research</vt:lpstr>
      <vt:lpstr>Quantitative research</vt:lpstr>
      <vt:lpstr>Qualitative research</vt:lpstr>
      <vt:lpstr>Quantitative and Qualitative</vt:lpstr>
      <vt:lpstr>Planning your questions</vt:lpstr>
      <vt:lpstr>Revise research topic</vt:lpstr>
      <vt:lpstr>PowerPoint Presentation</vt:lpstr>
      <vt:lpstr>Permissions and protocols</vt:lpstr>
      <vt:lpstr>Further resources</vt:lpstr>
      <vt:lpstr>Get in touch…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Copping</dc:creator>
  <cp:lastModifiedBy>Tracey Ashmore</cp:lastModifiedBy>
  <cp:revision>264</cp:revision>
  <dcterms:created xsi:type="dcterms:W3CDTF">2020-05-07T08:56:05Z</dcterms:created>
  <dcterms:modified xsi:type="dcterms:W3CDTF">2022-02-17T16:51:45Z</dcterms:modified>
</cp:coreProperties>
</file>