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72" r:id="rId3"/>
    <p:sldId id="303" r:id="rId4"/>
    <p:sldId id="313" r:id="rId5"/>
    <p:sldId id="312" r:id="rId6"/>
    <p:sldId id="309" r:id="rId7"/>
    <p:sldId id="310" r:id="rId8"/>
    <p:sldId id="311" r:id="rId9"/>
    <p:sldId id="314" r:id="rId10"/>
    <p:sldId id="271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C00FF"/>
    <a:srgbClr val="B45A00"/>
    <a:srgbClr val="FFFDDD"/>
    <a:srgbClr val="FFFDD0"/>
    <a:srgbClr val="5C2E00"/>
    <a:srgbClr val="FF9021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102" d="100"/>
          <a:sy n="10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9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4213781" y="6351659"/>
            <a:ext cx="6061965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0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015663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Financial calculations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479686" y="3208747"/>
            <a:ext cx="5003788" cy="4129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0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www.kent.ac.uk/student-learning-advisory-service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30" y="2778587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6" y="1618018"/>
            <a:ext cx="8304550" cy="864000"/>
          </a:xfrm>
        </p:spPr>
        <p:txBody>
          <a:bodyPr>
            <a:noAutofit/>
          </a:bodyPr>
          <a:lstStyle/>
          <a:p>
            <a:r>
              <a:rPr lang="en-GB" sz="4000" b="1" dirty="0"/>
              <a:t>To book a maths/stats appointment…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7E90-F7F4-44FC-8B78-92558D19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4459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Financial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Financial numeracy – life and work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Calculating prices, discounts, repayments, price comparisons, </a:t>
            </a:r>
            <a:r>
              <a:rPr lang="en-GB"/>
              <a:t>basic interest, etc.</a:t>
            </a:r>
            <a:endParaRPr lang="en-GB" dirty="0"/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All students – </a:t>
            </a:r>
            <a:r>
              <a:rPr lang="en-GB" dirty="0" err="1"/>
              <a:t>MPharm</a:t>
            </a:r>
            <a:r>
              <a:rPr lang="en-GB" dirty="0"/>
              <a:t> stage 1 students</a:t>
            </a: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You put down £500 deposit on a car with a selling price of £3995. The remainder is to be paid in 30 equal monthly instalments (interest-free). How much will each instalment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2107888" y="3703570"/>
                <a:ext cx="6450895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£3995−£500=£3495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888" y="3703570"/>
                <a:ext cx="645089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7593930" y="4345129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49E0F7-0A17-4E99-9009-57D76BE9278B}"/>
                  </a:ext>
                </a:extLst>
              </p:cNvPr>
              <p:cNvSpPr txBox="1"/>
              <p:nvPr/>
            </p:nvSpPr>
            <p:spPr>
              <a:xfrm>
                <a:off x="2371344" y="4356854"/>
                <a:ext cx="5443728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spcBef>
                    <a:spcPts val="1200"/>
                  </a:spcBef>
                  <a:spcAft>
                    <a:spcPts val="1200"/>
                  </a:spcAft>
                  <a:defRPr sz="3200" b="0" i="1">
                    <a:solidFill>
                      <a:schemeClr val="bg2">
                        <a:lumMod val="50000"/>
                      </a:schemeClr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£3495÷30</m:t>
                      </m:r>
                      <m:r>
                        <a:rPr lang="en-GB" b="1"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𝟏𝟏𝟔</m:t>
                      </m:r>
                      <m:r>
                        <a:rPr lang="en-GB" b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GB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𝒑𝒄𝒎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49E0F7-0A17-4E99-9009-57D76BE9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344" y="4356854"/>
                <a:ext cx="54437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78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Repayments (with interest)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233954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You put down a 20% deposit on a car costing £2600. You take out a one-year loan to pay the remainder at an annual interest rate of 4.5%, to be repaid in 12 equal monthly instalments. How much will each instalment be (to the nearest pence)?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2034737" y="3630418"/>
                <a:ext cx="456113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£2,800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×0.8=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£2,240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737" y="3630418"/>
                <a:ext cx="456113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5777322" y="5466793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28E2DF-C03E-43D5-A6CF-A5BD0DB37956}"/>
                  </a:ext>
                </a:extLst>
              </p:cNvPr>
              <p:cNvSpPr txBox="1"/>
              <p:nvPr/>
            </p:nvSpPr>
            <p:spPr>
              <a:xfrm>
                <a:off x="2040833" y="4428994"/>
                <a:ext cx="5457248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£2,240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×1.045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=£2173.60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28E2DF-C03E-43D5-A6CF-A5BD0DB37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833" y="4428994"/>
                <a:ext cx="545724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602DC0-8C7E-4423-829F-74AC46F3C67C}"/>
                  </a:ext>
                </a:extLst>
              </p:cNvPr>
              <p:cNvSpPr txBox="1"/>
              <p:nvPr/>
            </p:nvSpPr>
            <p:spPr>
              <a:xfrm>
                <a:off x="2010353" y="5239762"/>
                <a:ext cx="4353872" cy="1118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£2340.80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𝟏𝟗𝟓</m:t>
                      </m:r>
                      <m:r>
                        <a:rPr lang="en-GB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32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en-GB" sz="32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602DC0-8C7E-4423-829F-74AC46F3C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353" y="5239762"/>
                <a:ext cx="4353872" cy="1118319"/>
              </a:xfrm>
              <a:prstGeom prst="rect">
                <a:avLst/>
              </a:prstGeom>
              <a:blipFill>
                <a:blip r:embed="rId4"/>
                <a:stretch>
                  <a:fillRect l="-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11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A product costs £18.00, plus a special order handling charge of £3.50. Assuming a fixed sales mark-up of 30%, plus VAT at 20%, what would the selling price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2206753" y="3069586"/>
                <a:ext cx="4218431" cy="5847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£18.00+£3.50=£21.50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753" y="3069586"/>
                <a:ext cx="421843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5960202" y="5308297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4B4161-80E5-49AC-8065-A4BB617A2DD9}"/>
                  </a:ext>
                </a:extLst>
              </p:cNvPr>
              <p:cNvSpPr txBox="1"/>
              <p:nvPr/>
            </p:nvSpPr>
            <p:spPr>
              <a:xfrm>
                <a:off x="2237233" y="3904738"/>
                <a:ext cx="4218431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£21.50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=£27.95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4B4161-80E5-49AC-8065-A4BB617A2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233" y="3904738"/>
                <a:ext cx="4218431" cy="9633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E982D1-1D7B-47FC-8F9F-8A410E76BA38}"/>
                  </a:ext>
                </a:extLst>
              </p:cNvPr>
              <p:cNvSpPr txBox="1"/>
              <p:nvPr/>
            </p:nvSpPr>
            <p:spPr>
              <a:xfrm>
                <a:off x="2231137" y="5154418"/>
                <a:ext cx="4218431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£27.95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=£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𝟑𝟑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en-GB" sz="28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E982D1-1D7B-47FC-8F9F-8A410E76B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37" y="5154418"/>
                <a:ext cx="4218431" cy="9633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69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Price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216885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The same item is available from two suppliers. Supplier A is charging RRP (£125.00) less 5%, and free delivery for all orders over £50.00. Supplier B is charging RRP less 10%, but a delivery charge of £6.95.  Which is the cheaper option (and by how much)?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573024" y="3703570"/>
                <a:ext cx="7985759" cy="972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𝑆𝑢𝑝𝑝𝑙𝑖𝑒𝑟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: £125×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£118.75 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" y="3703570"/>
                <a:ext cx="7985759" cy="972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5179914" y="5942281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/>
              <p:nvPr/>
            </p:nvSpPr>
            <p:spPr>
              <a:xfrm>
                <a:off x="579120" y="4831330"/>
                <a:ext cx="8564880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𝑆𝑢𝑝𝑝𝑙𝑖𝑒𝑟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: £125×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£112.50+£6.95=£119.45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" y="4831330"/>
                <a:ext cx="8564880" cy="9633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C1C1F-4C2F-41C4-99A2-4CF38C1ED896}"/>
                  </a:ext>
                </a:extLst>
              </p:cNvPr>
              <p:cNvSpPr txBox="1"/>
              <p:nvPr/>
            </p:nvSpPr>
            <p:spPr>
              <a:xfrm>
                <a:off x="579121" y="6007794"/>
                <a:ext cx="4809744" cy="5847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𝑆𝑢𝑝𝑝𝑙𝑖𝑒𝑟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𝑐h𝑒𝑎𝑝𝑒𝑟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sz="28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C1C1F-4C2F-41C4-99A2-4CF38C1ED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1" y="6007794"/>
                <a:ext cx="480974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96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If an item is offered for sale at a reduced price of £796.00, and the reduction is shown as 20%, how much of a saving (in £) does this represent over the full price?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1938529" y="3069586"/>
                <a:ext cx="5462016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£796=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𝑜𝑟𝑖𝑔𝑖𝑛𝑎𝑙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𝑝𝑟𝑖𝑐𝑒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529" y="3069586"/>
                <a:ext cx="5462016" cy="9633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5277450" y="5576521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/>
              <p:nvPr/>
            </p:nvSpPr>
            <p:spPr>
              <a:xfrm>
                <a:off x="1932432" y="4258306"/>
                <a:ext cx="4919472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£796×100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£995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432" y="4258306"/>
                <a:ext cx="4919472" cy="9633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C1C1F-4C2F-41C4-99A2-4CF38C1ED896}"/>
                  </a:ext>
                </a:extLst>
              </p:cNvPr>
              <p:cNvSpPr txBox="1"/>
              <p:nvPr/>
            </p:nvSpPr>
            <p:spPr>
              <a:xfrm>
                <a:off x="1865376" y="5617650"/>
                <a:ext cx="4809744" cy="5847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£995−£796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𝟏𝟗𝟗</m:t>
                      </m:r>
                    </m:oMath>
                  </m:oMathPara>
                </a14:m>
                <a:endParaRPr lang="en-GB" sz="28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C1C1F-4C2F-41C4-99A2-4CF38C1ED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5617650"/>
                <a:ext cx="480974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88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/>
              <a:t>You receive a 7.5% commission on sales of product X. If you received £2,400 in commission last year, what were you total sales of product X?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1840993" y="3069586"/>
                <a:ext cx="5242560" cy="972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£2,400=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7.5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𝑡𝑜𝑡𝑎𝑙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𝑠𝑎𝑙𝑒𝑠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993" y="3069586"/>
                <a:ext cx="5242560" cy="972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DC7D65-C2BC-4A7B-B1F6-7562262FE47B}"/>
              </a:ext>
            </a:extLst>
          </p:cNvPr>
          <p:cNvSpPr txBox="1"/>
          <p:nvPr/>
        </p:nvSpPr>
        <p:spPr>
          <a:xfrm>
            <a:off x="6533226" y="4430473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/>
              <p:nvPr/>
            </p:nvSpPr>
            <p:spPr>
              <a:xfrm>
                <a:off x="1871472" y="4258306"/>
                <a:ext cx="5492496" cy="963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£2,400×100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7.5</m:t>
                          </m:r>
                        </m:den>
                      </m:f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en-GB" sz="28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8E438D-502B-48E6-B471-0EE49B4CC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472" y="4258306"/>
                <a:ext cx="5492496" cy="9633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91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Financial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Conclusion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Calculating prices, discounts, repayments, price comparisons, basic interest, etc.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Financial numeracy – life and work</a:t>
            </a:r>
          </a:p>
        </p:txBody>
      </p:sp>
    </p:spTree>
    <p:extLst>
      <p:ext uri="{BB962C8B-B14F-4D97-AF65-F5344CB8AC3E}">
        <p14:creationId xmlns:p14="http://schemas.microsoft.com/office/powerpoint/2010/main" val="19264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3377</TotalTime>
  <Words>478</Words>
  <Application>Microsoft Office PowerPoint</Application>
  <PresentationFormat>On-screen Show (4:3)</PresentationFormat>
  <Paragraphs>53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Ink Free</vt:lpstr>
      <vt:lpstr>Office Theme</vt:lpstr>
      <vt:lpstr>PowerPoint Presentation</vt:lpstr>
      <vt:lpstr>Financial calculations</vt:lpstr>
      <vt:lpstr>Repayments</vt:lpstr>
      <vt:lpstr>Repayments (with interest)</vt:lpstr>
      <vt:lpstr>Pricing</vt:lpstr>
      <vt:lpstr>Price comparisons</vt:lpstr>
      <vt:lpstr>Discounts</vt:lpstr>
      <vt:lpstr>Commission</vt:lpstr>
      <vt:lpstr>Financial calculations</vt:lpstr>
      <vt:lpstr>To book a maths/stats appointment…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198</cp:revision>
  <dcterms:created xsi:type="dcterms:W3CDTF">2020-05-07T08:56:05Z</dcterms:created>
  <dcterms:modified xsi:type="dcterms:W3CDTF">2022-09-13T14:22:34Z</dcterms:modified>
</cp:coreProperties>
</file>