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5" r:id="rId2"/>
    <p:sldId id="449" r:id="rId3"/>
    <p:sldId id="337" r:id="rId4"/>
    <p:sldId id="477" r:id="rId5"/>
    <p:sldId id="448" r:id="rId6"/>
    <p:sldId id="447" r:id="rId7"/>
    <p:sldId id="450" r:id="rId8"/>
    <p:sldId id="452" r:id="rId9"/>
    <p:sldId id="451" r:id="rId10"/>
    <p:sldId id="446" r:id="rId11"/>
    <p:sldId id="453" r:id="rId12"/>
    <p:sldId id="455" r:id="rId13"/>
    <p:sldId id="456" r:id="rId14"/>
    <p:sldId id="27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D0"/>
    <a:srgbClr val="FFFDDD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54" autoAdjust="0"/>
    <p:restoredTop sz="73766" autoAdjust="0"/>
  </p:normalViewPr>
  <p:slideViewPr>
    <p:cSldViewPr snapToGrid="0">
      <p:cViewPr varScale="1">
        <p:scale>
          <a:sx n="84" d="100"/>
          <a:sy n="84" d="100"/>
        </p:scale>
        <p:origin x="19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guides/online-examinations-2020-technical-guidance-for-students#try-it-out-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32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882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04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808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58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GB" spc="-20" dirty="0">
                <a:latin typeface="Calibri" panose="020F0502020204030204" pitchFamily="34" charset="0"/>
                <a:cs typeface="Calibri" panose="020F0502020204030204" pitchFamily="34" charset="0"/>
              </a:rPr>
              <a:t>Past exam papers (even in paper form)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200" spc="-20" dirty="0">
                <a:latin typeface="Calibri" panose="020F0502020204030204" pitchFamily="34" charset="0"/>
                <a:cs typeface="Calibri" panose="020F0502020204030204" pitchFamily="34" charset="0"/>
              </a:rPr>
              <a:t>   - To practise answering questions in exam conditions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200" spc="-20" dirty="0">
                <a:latin typeface="Calibri" panose="020F0502020204030204" pitchFamily="34" charset="0"/>
                <a:cs typeface="Calibri" panose="020F0502020204030204" pitchFamily="34" charset="0"/>
              </a:rPr>
              <a:t>   - To identify gaps in knowledge for further revision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200" spc="-20" dirty="0">
                <a:latin typeface="Calibri" panose="020F0502020204030204" pitchFamily="34" charset="0"/>
                <a:cs typeface="Calibri" panose="020F0502020204030204" pitchFamily="34" charset="0"/>
              </a:rPr>
              <a:t>   - To familiarise yourself with various exam formats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GB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GB" spc="-20" dirty="0">
                <a:latin typeface="Calibri" panose="020F0502020204030204" pitchFamily="34" charset="0"/>
                <a:cs typeface="Calibri" panose="020F0502020204030204" pitchFamily="34" charset="0"/>
              </a:rPr>
              <a:t>Practise sitting online exams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200" spc="-20" dirty="0">
                <a:latin typeface="Calibri" panose="020F0502020204030204" pitchFamily="34" charset="0"/>
                <a:cs typeface="Calibri" panose="020F0502020204030204" pitchFamily="34" charset="0"/>
              </a:rPr>
              <a:t>Practise modules are in development and, when available, will be accessible via: </a:t>
            </a:r>
            <a:r>
              <a:rPr lang="en-GB" sz="1200" dirty="0">
                <a:hlinkClick r:id="rId3"/>
              </a:rPr>
              <a:t>https://www.kent.ac.uk/guides/online-examinations-2020-technical-guidance-for-students#try-it-out-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8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6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This offers a simple illustration of the principle of allocating time according to the points value of individual sections or essays.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rtl="0" eaLnBrk="1" fontAlgn="t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points: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time for essay planning, checking and tidying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/>
              <a:t>Stay on schedule to answer EVERY question required - jot down projected ‘start times’ for each essay</a:t>
            </a:r>
            <a:endParaRPr lang="en-GB" sz="1200" b="0" dirty="0"/>
          </a:p>
          <a:p>
            <a:pPr rtl="0" eaLnBrk="1" fontAlgn="base" latinLnBrk="0" hangingPunct="1"/>
            <a:r>
              <a:rPr lang="en-GB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substantial duplication in your answers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9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394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3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178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90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4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://www.kent.ac.uk/student-learning-advisory-servic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www.kent.ac.uk/guides/online-examinations-2020-technical-guidance-for-students#try-it-out-" TargetMode="External"/><Relationship Id="rId4" Type="http://schemas.openxmlformats.org/officeDocument/2006/relationships/hyperlink" Target="http://www.kent.ac.uk/student-learning-advisory-servi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3460755" y="6351659"/>
            <a:ext cx="542635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000" dirty="0" err="1"/>
              <a:t>www.kent.ac.uk</a:t>
            </a:r>
            <a:r>
              <a:rPr lang="en-GB" sz="2000" dirty="0"/>
              <a:t>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340665"/>
            <a:ext cx="8722233" cy="923330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alibri" panose="020F0502020204030204" pitchFamily="34" charset="0"/>
                <a:cs typeface="Calibri" panose="020F0502020204030204" pitchFamily="34" charset="0"/>
              </a:rPr>
              <a:t>Essay writing </a:t>
            </a:r>
            <a:r>
              <a:rPr lang="en-GB" sz="5400" b="1">
                <a:latin typeface="Calibri" panose="020F0502020204030204" pitchFamily="34" charset="0"/>
                <a:cs typeface="Calibri" panose="020F0502020204030204" pitchFamily="34" charset="0"/>
              </a:rPr>
              <a:t>in exams</a:t>
            </a:r>
            <a:endParaRPr lang="en-GB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974">
        <p:fade/>
      </p:transition>
    </mc:Choice>
    <mc:Fallback xmlns="">
      <p:transition spd="med" advTm="1797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Academic writing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3</a:t>
            </a:r>
            <a:r>
              <a:rPr lang="en-GB" sz="2400" b="1" baseline="30000" dirty="0"/>
              <a:t>rd</a:t>
            </a:r>
            <a:r>
              <a:rPr lang="en-GB" sz="2400" b="1" dirty="0"/>
              <a:t> person </a:t>
            </a:r>
            <a:r>
              <a:rPr lang="en-GB" sz="2000" dirty="0"/>
              <a:t>(this essay will show…)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Telling a story </a:t>
            </a:r>
            <a:r>
              <a:rPr lang="en-GB" sz="2000" dirty="0"/>
              <a:t>(flowing prose, linking phrases, order of information)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Clear academic language </a:t>
            </a:r>
            <a:r>
              <a:rPr lang="en-GB" sz="2000" dirty="0"/>
              <a:t>(no slang, contractions, emotion)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Critical analysis </a:t>
            </a:r>
            <a:r>
              <a:rPr lang="en-GB" sz="2000" dirty="0"/>
              <a:t>(rather than description)</a:t>
            </a:r>
            <a:endParaRPr lang="en-GB" sz="2000" spc="-20" dirty="0"/>
          </a:p>
          <a:p>
            <a:pPr>
              <a:lnSpc>
                <a:spcPct val="150000"/>
              </a:lnSpc>
            </a:pPr>
            <a:r>
              <a:rPr lang="en-GB" sz="2400" b="1" spc="-20" dirty="0"/>
              <a:t>Cite sources </a:t>
            </a:r>
            <a:r>
              <a:rPr lang="en-GB" sz="2000" spc="-20" dirty="0"/>
              <a:t>(author and date, where possible)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02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Useful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7698282" cy="5463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altLang="en-US" sz="2400" dirty="0"/>
              <a:t>Double-check, and follow, all instructions</a:t>
            </a:r>
          </a:p>
          <a:p>
            <a:pPr>
              <a:lnSpc>
                <a:spcPct val="100000"/>
              </a:lnSpc>
            </a:pPr>
            <a:r>
              <a:rPr lang="en-GB" altLang="en-US" sz="2400" dirty="0"/>
              <a:t>Look at weighting, answer ‘strong’ questions first (easiest/most points)</a:t>
            </a:r>
          </a:p>
          <a:p>
            <a:pPr>
              <a:lnSpc>
                <a:spcPct val="100000"/>
              </a:lnSpc>
            </a:pPr>
            <a:r>
              <a:rPr lang="en-GB" altLang="en-US" sz="2400" dirty="0"/>
              <a:t>Plan (jot down) and stick to a schedule, so you start </a:t>
            </a:r>
            <a:r>
              <a:rPr lang="en-GB" altLang="en-US" sz="2400" b="1" dirty="0"/>
              <a:t>all </a:t>
            </a:r>
            <a:r>
              <a:rPr lang="en-GB" altLang="en-US" sz="2400" dirty="0"/>
              <a:t>the questions you need to answer</a:t>
            </a:r>
          </a:p>
          <a:p>
            <a:pPr>
              <a:lnSpc>
                <a:spcPct val="100000"/>
              </a:lnSpc>
            </a:pPr>
            <a:r>
              <a:rPr lang="en-GB" altLang="en-US" sz="2400" dirty="0"/>
              <a:t>Get your main points across first</a:t>
            </a:r>
          </a:p>
          <a:p>
            <a:pPr>
              <a:lnSpc>
                <a:spcPct val="100000"/>
              </a:lnSpc>
            </a:pPr>
            <a:r>
              <a:rPr lang="en-GB" altLang="en-US" sz="2400" dirty="0"/>
              <a:t>Write legibly (practise beforehand if necessary)</a:t>
            </a:r>
          </a:p>
          <a:p>
            <a:pPr>
              <a:lnSpc>
                <a:spcPct val="100000"/>
              </a:lnSpc>
            </a:pPr>
            <a:r>
              <a:rPr lang="en-GB" altLang="en-US" sz="2400" dirty="0"/>
              <a:t>Avoid waffle e.g. </a:t>
            </a:r>
            <a:r>
              <a:rPr lang="en-GB" altLang="en-US" sz="2400" i="1" dirty="0"/>
              <a:t>(‘What I mean to say is…’)</a:t>
            </a:r>
          </a:p>
          <a:p>
            <a:pPr>
              <a:lnSpc>
                <a:spcPct val="150000"/>
              </a:lnSpc>
            </a:pPr>
            <a:endParaRPr lang="en-GB" altLang="en-US" sz="2400" dirty="0"/>
          </a:p>
          <a:p>
            <a:pPr>
              <a:lnSpc>
                <a:spcPct val="150000"/>
              </a:lnSpc>
            </a:pPr>
            <a:endParaRPr lang="en-GB" altLang="en-US" sz="240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911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If you get stuck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altLang="en-US" sz="2400" dirty="0"/>
              <a:t>Check your essay plan 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Re-read title and your answer so far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Look-up, relax for a few seconds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Move on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Do not leave the exam hall, or your online exam, early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Keep writing calmly to the end</a:t>
            </a: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10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The last few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4830638"/>
          </a:xfrm>
        </p:spPr>
        <p:txBody>
          <a:bodyPr>
            <a:noAutofit/>
          </a:bodyPr>
          <a:lstStyle/>
          <a:p>
            <a:pPr>
              <a:buNone/>
            </a:pPr>
            <a:endParaRPr lang="en-GB" altLang="en-US" sz="2400" dirty="0"/>
          </a:p>
          <a:p>
            <a:r>
              <a:rPr lang="en-GB" altLang="en-US" sz="2400" b="1" dirty="0"/>
              <a:t>Finish </a:t>
            </a:r>
            <a:r>
              <a:rPr lang="en-GB" altLang="en-US" sz="2400" dirty="0"/>
              <a:t>off</a:t>
            </a:r>
            <a:r>
              <a:rPr lang="en-GB" altLang="en-US" sz="2400" b="1" dirty="0"/>
              <a:t> </a:t>
            </a:r>
            <a:r>
              <a:rPr lang="en-GB" altLang="en-US" sz="2400" dirty="0"/>
              <a:t>incomplete questions</a:t>
            </a:r>
          </a:p>
          <a:p>
            <a:pPr marL="0" indent="0">
              <a:buNone/>
            </a:pPr>
            <a:r>
              <a:rPr lang="en-GB" altLang="en-US" sz="2000" dirty="0"/>
              <a:t>   (</a:t>
            </a:r>
            <a:r>
              <a:rPr lang="en-GB" altLang="en-US" sz="2400" dirty="0"/>
              <a:t>Bullet points plus conclusion, if necessary) 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400" b="1" dirty="0"/>
              <a:t>Tidy</a:t>
            </a:r>
            <a:r>
              <a:rPr lang="en-GB" altLang="en-US" sz="2400" dirty="0"/>
              <a:t> up your script </a:t>
            </a:r>
          </a:p>
          <a:p>
            <a:pPr marL="0" indent="0">
              <a:buNone/>
            </a:pPr>
            <a:r>
              <a:rPr lang="en-GB" altLang="en-US" sz="2400" dirty="0"/>
              <a:t>   - Delete anything you do not wish to be read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400" b="1" dirty="0"/>
              <a:t>Check</a:t>
            </a:r>
            <a:r>
              <a:rPr lang="en-GB" altLang="en-US" sz="2400" dirty="0"/>
              <a:t> everything </a:t>
            </a:r>
          </a:p>
          <a:p>
            <a:pPr marL="0" indent="0">
              <a:buNone/>
            </a:pPr>
            <a:r>
              <a:rPr lang="en-GB" altLang="en-US" sz="2400" dirty="0"/>
              <a:t>   - make any corrections and additions very clear</a:t>
            </a:r>
          </a:p>
          <a:p>
            <a:pPr marL="0" indent="0">
              <a:buNone/>
            </a:pPr>
            <a:r>
              <a:rPr lang="en-GB" altLang="en-US" sz="2400" dirty="0"/>
              <a:t>   - number/label answers clearly</a:t>
            </a:r>
          </a:p>
          <a:p>
            <a:pPr marL="0" indent="0">
              <a:buNone/>
            </a:pPr>
            <a:endParaRPr lang="en-GB" altLang="en-US" sz="240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906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684"/>
            <a:ext cx="8640000" cy="1074753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86" y="1318436"/>
            <a:ext cx="8200552" cy="52958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For guidance on the broader range of skills needed to write an essay please go to the SLAS webpages </a:t>
            </a:r>
            <a:r>
              <a:rPr lang="en-GB" sz="2400" dirty="0">
                <a:hlinkClick r:id="rId4"/>
              </a:rPr>
              <a:t>http://www.kent.ac.uk/student-learning-advisory-service</a:t>
            </a:r>
            <a:r>
              <a:rPr lang="en-GB" sz="2400" dirty="0"/>
              <a:t>    where you can: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Book a </a:t>
            </a:r>
            <a:r>
              <a:rPr lang="en-GB" sz="2400" b="1" dirty="0">
                <a:solidFill>
                  <a:srgbClr val="0070C0"/>
                </a:solidFill>
              </a:rPr>
              <a:t>one-to-one appointment </a:t>
            </a:r>
            <a:r>
              <a:rPr lang="en-GB" sz="2400" dirty="0"/>
              <a:t>with a SLAS adviser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Attend a range of </a:t>
            </a:r>
            <a:r>
              <a:rPr lang="en-GB" sz="2400" b="1" dirty="0">
                <a:solidFill>
                  <a:srgbClr val="0070C0"/>
                </a:solidFill>
              </a:rPr>
              <a:t>Online Bitesize Skills Development sessions </a:t>
            </a:r>
            <a:r>
              <a:rPr lang="en-GB" sz="2400" dirty="0"/>
              <a:t>which include ‘Structuring your essay main body’ and ‘Writing paragraphs’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700">
        <p:fade/>
      </p:transition>
    </mc:Choice>
    <mc:Fallback xmlns="">
      <p:transition spd="med" advTm="457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2536" y="3125773"/>
            <a:ext cx="751462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800" dirty="0" err="1"/>
              <a:t>www.kent.ac.uk</a:t>
            </a:r>
            <a:r>
              <a:rPr lang="en-GB" sz="2800" dirty="0"/>
              <a:t>/student-learning-advisory-service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EEA789-AF46-9645-9C61-FE33E134B5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751" y="1507924"/>
            <a:ext cx="1493916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647">
        <p:fade/>
      </p:transition>
    </mc:Choice>
    <mc:Fallback xmlns="">
      <p:transition spd="med" advTm="1364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In the lead up to the exam you should have: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GB" b="1" dirty="0"/>
              <a:t>Revised</a:t>
            </a:r>
            <a:r>
              <a:rPr lang="en-GB" sz="2400" dirty="0"/>
              <a:t>*</a:t>
            </a:r>
            <a:r>
              <a:rPr lang="en-GB" sz="2400" b="1" dirty="0"/>
              <a:t> </a:t>
            </a:r>
            <a:r>
              <a:rPr lang="en-GB" sz="2000" dirty="0"/>
              <a:t>- topics likely to come up, based on studying past exam papers, topics emphasised by lecturers or related to key module/learning outcomes.  </a:t>
            </a:r>
          </a:p>
          <a:p>
            <a:r>
              <a:rPr lang="en-GB" sz="2000" dirty="0"/>
              <a:t>*See further Online Bitesize Skills Development sessions on </a:t>
            </a:r>
            <a:r>
              <a:rPr lang="en-GB" sz="2000" i="1" dirty="0"/>
              <a:t>‘Planning your revision’, ‘Revision skills’ </a:t>
            </a:r>
            <a:r>
              <a:rPr lang="en-GB" sz="2000" dirty="0"/>
              <a:t>and other exam related topics via </a:t>
            </a:r>
            <a:r>
              <a:rPr lang="en-GB" sz="2000" spc="-20" dirty="0"/>
              <a:t>the SLAS web pages </a:t>
            </a:r>
            <a:r>
              <a:rPr lang="en-GB" sz="2000" dirty="0">
                <a:hlinkClick r:id="rId4"/>
              </a:rPr>
              <a:t>http://www.kent.ac.uk/student-learning-advisory-service</a:t>
            </a:r>
            <a:endParaRPr lang="en-GB" sz="2000" dirty="0"/>
          </a:p>
          <a:p>
            <a:pPr marL="0" indent="0">
              <a:lnSpc>
                <a:spcPct val="100000"/>
              </a:lnSpc>
              <a:buNone/>
            </a:pPr>
            <a:endParaRPr lang="en-GB" sz="800" dirty="0"/>
          </a:p>
          <a:p>
            <a:pPr marL="0" indent="0">
              <a:lnSpc>
                <a:spcPct val="100000"/>
              </a:lnSpc>
              <a:buNone/>
            </a:pPr>
            <a:r>
              <a:rPr lang="en-GB" b="1" dirty="0"/>
              <a:t>Practised 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Use past papers to practise answering questions in exam conditions, identify gaps in knowledge, and familiarise yourself with exam formats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Practise sitting online exams: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Practise modules are in development and, when available, will be accessible via: </a:t>
            </a:r>
            <a:r>
              <a:rPr lang="en-GB" sz="2000" dirty="0">
                <a:hlinkClick r:id="rId5"/>
              </a:rPr>
              <a:t>https://www.kent.ac.uk/guides/online-examinations-2020-technical-guidance-for-students#try-it-out-</a:t>
            </a:r>
            <a:endParaRPr lang="en-GB" sz="2000" dirty="0"/>
          </a:p>
          <a:p>
            <a:pPr marL="0" indent="0">
              <a:lnSpc>
                <a:spcPct val="100000"/>
              </a:lnSpc>
              <a:buNone/>
            </a:pPr>
            <a:endParaRPr lang="en-GB" sz="2000" dirty="0"/>
          </a:p>
          <a:p>
            <a:pPr marL="0" indent="0">
              <a:lnSpc>
                <a:spcPct val="100000"/>
              </a:lnSpc>
              <a:buNone/>
            </a:pPr>
            <a:endParaRPr lang="en-GB" sz="2400" b="1" spc="-20" dirty="0"/>
          </a:p>
          <a:p>
            <a:pPr>
              <a:lnSpc>
                <a:spcPct val="100000"/>
              </a:lnSpc>
            </a:pPr>
            <a:endParaRPr lang="en-GB" sz="2400" spc="-20" dirty="0"/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/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834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Reading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098559"/>
          </a:xfrm>
        </p:spPr>
        <p:txBody>
          <a:bodyPr>
            <a:noAutofit/>
          </a:bodyPr>
          <a:lstStyle/>
          <a:p>
            <a:endParaRPr lang="en-GB" altLang="en-US" sz="2400" b="1" dirty="0"/>
          </a:p>
          <a:p>
            <a:pPr>
              <a:lnSpc>
                <a:spcPct val="150000"/>
              </a:lnSpc>
            </a:pPr>
            <a:r>
              <a:rPr lang="en-GB" altLang="en-US" sz="2400" b="1" dirty="0"/>
              <a:t>Carefully check the instructions </a:t>
            </a:r>
            <a:r>
              <a:rPr lang="en-GB" altLang="en-US" sz="2400" dirty="0"/>
              <a:t>(rubric)</a:t>
            </a:r>
          </a:p>
          <a:p>
            <a:pPr>
              <a:lnSpc>
                <a:spcPct val="150000"/>
              </a:lnSpc>
            </a:pPr>
            <a:endParaRPr lang="en-GB" altLang="en-US" sz="800" dirty="0"/>
          </a:p>
          <a:p>
            <a:pPr>
              <a:lnSpc>
                <a:spcPct val="100000"/>
              </a:lnSpc>
            </a:pPr>
            <a:r>
              <a:rPr lang="en-GB" altLang="en-US" sz="2400" b="1" dirty="0"/>
              <a:t>Choose your questions </a:t>
            </a:r>
            <a:r>
              <a:rPr lang="en-GB" altLang="en-US" sz="2400" dirty="0"/>
              <a:t>(if not required to answer them all)</a:t>
            </a:r>
          </a:p>
          <a:p>
            <a:pPr>
              <a:lnSpc>
                <a:spcPct val="100000"/>
              </a:lnSpc>
            </a:pPr>
            <a:endParaRPr lang="en-GB" altLang="en-US" sz="800" dirty="0"/>
          </a:p>
          <a:p>
            <a:pPr>
              <a:lnSpc>
                <a:spcPct val="100000"/>
              </a:lnSpc>
            </a:pPr>
            <a:r>
              <a:rPr lang="en-GB" altLang="en-US" sz="2400" b="1" dirty="0"/>
              <a:t>Make a time plan </a:t>
            </a:r>
            <a:r>
              <a:rPr lang="en-GB" altLang="en-US" sz="2400" dirty="0"/>
              <a:t>(go for the easiest </a:t>
            </a:r>
            <a:r>
              <a:rPr lang="en-GB" altLang="en-US" sz="2400" b="1" dirty="0"/>
              <a:t>and</a:t>
            </a:r>
            <a:r>
              <a:rPr lang="en-GB" altLang="en-US" sz="2400" dirty="0"/>
              <a:t> highest scoring questions first)</a:t>
            </a:r>
          </a:p>
          <a:p>
            <a:pPr>
              <a:lnSpc>
                <a:spcPct val="150000"/>
              </a:lnSpc>
            </a:pPr>
            <a:endParaRPr lang="en-GB" altLang="en-US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931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602657"/>
            <a:ext cx="8491950" cy="719170"/>
          </a:xfrm>
        </p:spPr>
        <p:txBody>
          <a:bodyPr>
            <a:noAutofit/>
          </a:bodyPr>
          <a:lstStyle/>
          <a:p>
            <a:r>
              <a:rPr lang="en-GB" sz="4800" b="1" dirty="0"/>
              <a:t>             Planning your time</a:t>
            </a:r>
            <a:br>
              <a:rPr lang="en-GB" sz="4800" b="1" dirty="0"/>
            </a:br>
            <a:r>
              <a:rPr lang="en-GB" sz="1800" b="1" dirty="0">
                <a:solidFill>
                  <a:srgbClr val="FFFDD0"/>
                </a:solidFill>
              </a:rPr>
              <a:t>m</a:t>
            </a:r>
            <a:br>
              <a:rPr lang="en-GB" sz="4800" b="1" dirty="0"/>
            </a:br>
            <a:r>
              <a:rPr lang="en-US" sz="2400" dirty="0">
                <a:latin typeface="+mn-lt"/>
              </a:rPr>
              <a:t>Allocate time according to % points value of each essay, </a:t>
            </a:r>
            <a:r>
              <a:rPr lang="en-US" sz="2400" dirty="0" err="1">
                <a:latin typeface="+mn-lt"/>
              </a:rPr>
              <a:t>e.g</a:t>
            </a:r>
            <a:r>
              <a:rPr lang="en-GB" sz="2400" b="1" dirty="0">
                <a:latin typeface="+mn-lt"/>
              </a:rPr>
              <a:t>: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95FC8A3-6091-4740-9151-970004B41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34187"/>
              </p:ext>
            </p:extLst>
          </p:nvPr>
        </p:nvGraphicFramePr>
        <p:xfrm>
          <a:off x="527288" y="1731817"/>
          <a:ext cx="8091055" cy="461622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55865">
                  <a:extLst>
                    <a:ext uri="{9D8B030D-6E8A-4147-A177-3AD203B41FA5}">
                      <a16:colId xmlns:a16="http://schemas.microsoft.com/office/drawing/2014/main" val="1232517132"/>
                    </a:ext>
                  </a:extLst>
                </a:gridCol>
                <a:gridCol w="1155865">
                  <a:extLst>
                    <a:ext uri="{9D8B030D-6E8A-4147-A177-3AD203B41FA5}">
                      <a16:colId xmlns:a16="http://schemas.microsoft.com/office/drawing/2014/main" val="2325748620"/>
                    </a:ext>
                  </a:extLst>
                </a:gridCol>
                <a:gridCol w="1369912">
                  <a:extLst>
                    <a:ext uri="{9D8B030D-6E8A-4147-A177-3AD203B41FA5}">
                      <a16:colId xmlns:a16="http://schemas.microsoft.com/office/drawing/2014/main" val="568520574"/>
                    </a:ext>
                  </a:extLst>
                </a:gridCol>
                <a:gridCol w="833717">
                  <a:extLst>
                    <a:ext uri="{9D8B030D-6E8A-4147-A177-3AD203B41FA5}">
                      <a16:colId xmlns:a16="http://schemas.microsoft.com/office/drawing/2014/main" val="243313370"/>
                    </a:ext>
                  </a:extLst>
                </a:gridCol>
                <a:gridCol w="672353">
                  <a:extLst>
                    <a:ext uri="{9D8B030D-6E8A-4147-A177-3AD203B41FA5}">
                      <a16:colId xmlns:a16="http://schemas.microsoft.com/office/drawing/2014/main" val="2558926327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485060031"/>
                    </a:ext>
                  </a:extLst>
                </a:gridCol>
                <a:gridCol w="1374580">
                  <a:extLst>
                    <a:ext uri="{9D8B030D-6E8A-4147-A177-3AD203B41FA5}">
                      <a16:colId xmlns:a16="http://schemas.microsoft.com/office/drawing/2014/main" val="1834045321"/>
                    </a:ext>
                  </a:extLst>
                </a:gridCol>
              </a:tblGrid>
              <a:tr h="1089971">
                <a:tc>
                  <a:txBody>
                    <a:bodyPr/>
                    <a:lstStyle/>
                    <a:p>
                      <a:r>
                        <a:rPr lang="en-US" sz="1400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Questions on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have to 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% for each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Time per question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69792"/>
                  </a:ext>
                </a:extLst>
              </a:tr>
              <a:tr h="1089971">
                <a:tc>
                  <a:txBody>
                    <a:bodyPr/>
                    <a:lstStyle/>
                    <a:p>
                      <a:r>
                        <a:rPr lang="en-US" sz="1400" dirty="0"/>
                        <a:t>SE573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essays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</a:t>
                      </a:r>
                      <a:r>
                        <a:rPr lang="en-US" sz="1400" dirty="0" err="1"/>
                        <a:t>hr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Include time for essay planning,  checking and tidying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80429"/>
                  </a:ext>
                </a:extLst>
              </a:tr>
              <a:tr h="1089971">
                <a:tc>
                  <a:txBody>
                    <a:bodyPr/>
                    <a:lstStyle/>
                    <a:p>
                      <a:r>
                        <a:rPr lang="en-US" sz="1400" dirty="0"/>
                        <a:t>EC302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Section A: 1</a:t>
                      </a:r>
                    </a:p>
                    <a:p>
                      <a:r>
                        <a:rPr lang="en-US" sz="1400" dirty="0"/>
                        <a:t>Section B: 6</a:t>
                      </a:r>
                    </a:p>
                    <a:p>
                      <a:r>
                        <a:rPr lang="en-US" sz="1400" dirty="0"/>
                        <a:t>Section C: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essay</a:t>
                      </a:r>
                    </a:p>
                    <a:p>
                      <a:r>
                        <a:rPr lang="en-US" sz="1400" dirty="0"/>
                        <a:t>1 essay</a:t>
                      </a:r>
                    </a:p>
                    <a:p>
                      <a:r>
                        <a:rPr lang="en-US" sz="1400" dirty="0"/>
                        <a:t>1 essay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50%</a:t>
                      </a:r>
                    </a:p>
                    <a:p>
                      <a:r>
                        <a:rPr lang="en-US" sz="1400" dirty="0"/>
                        <a:t>25%</a:t>
                      </a:r>
                    </a:p>
                    <a:p>
                      <a:r>
                        <a:rPr lang="en-US" sz="14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 minutes</a:t>
                      </a:r>
                    </a:p>
                    <a:p>
                      <a:r>
                        <a:rPr lang="en-US" sz="1400" dirty="0"/>
                        <a:t>45 minutes</a:t>
                      </a:r>
                    </a:p>
                    <a:p>
                      <a:r>
                        <a:rPr lang="en-US" sz="1400" dirty="0"/>
                        <a:t>45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Stay on schedule to answer EVERY question 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851074"/>
                  </a:ext>
                </a:extLst>
              </a:tr>
              <a:tr h="1278046">
                <a:tc>
                  <a:txBody>
                    <a:bodyPr/>
                    <a:lstStyle/>
                    <a:p>
                      <a:r>
                        <a:rPr lang="en-US" sz="1400" dirty="0"/>
                        <a:t>SO300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Section A: 3</a:t>
                      </a:r>
                    </a:p>
                    <a:p>
                      <a:r>
                        <a:rPr lang="en-US" sz="1400" dirty="0"/>
                        <a:t>Section B: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essay</a:t>
                      </a:r>
                    </a:p>
                    <a:p>
                      <a:r>
                        <a:rPr lang="en-US" sz="1400" dirty="0"/>
                        <a:t>2 essays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50%</a:t>
                      </a:r>
                    </a:p>
                    <a:p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 minutes</a:t>
                      </a:r>
                    </a:p>
                    <a:p>
                      <a:r>
                        <a:rPr lang="en-US" sz="1400" dirty="0"/>
                        <a:t>45 minutes (x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Avoid substantial duplication in your answers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3762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004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Writing the exam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532000" cy="5463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altLang="en-US" sz="2400" dirty="0"/>
              <a:t>Plan time for each answer (depending on weighting) </a:t>
            </a:r>
          </a:p>
          <a:p>
            <a:pPr>
              <a:lnSpc>
                <a:spcPct val="100000"/>
              </a:lnSpc>
              <a:buNone/>
            </a:pPr>
            <a:r>
              <a:rPr lang="en-GB" altLang="en-US" sz="2400" dirty="0"/>
              <a:t>	e.g. 1 hour essay</a:t>
            </a:r>
          </a:p>
          <a:p>
            <a:pPr>
              <a:lnSpc>
                <a:spcPct val="100000"/>
              </a:lnSpc>
              <a:buNone/>
            </a:pPr>
            <a:r>
              <a:rPr lang="en-GB" altLang="en-US" sz="2400" dirty="0"/>
              <a:t>	- 10 minutes for planning</a:t>
            </a:r>
          </a:p>
          <a:p>
            <a:pPr>
              <a:lnSpc>
                <a:spcPct val="100000"/>
              </a:lnSpc>
              <a:buNone/>
            </a:pPr>
            <a:r>
              <a:rPr lang="en-GB" altLang="en-US" sz="2400" dirty="0"/>
              <a:t>	 - 45 minutes for writing</a:t>
            </a:r>
          </a:p>
          <a:p>
            <a:pPr>
              <a:lnSpc>
                <a:spcPct val="100000"/>
              </a:lnSpc>
              <a:buNone/>
            </a:pPr>
            <a:r>
              <a:rPr lang="en-GB" altLang="en-US" sz="2400" dirty="0"/>
              <a:t>	 - 5 minutes for proof reading &amp; editing </a:t>
            </a:r>
          </a:p>
          <a:p>
            <a:pPr>
              <a:lnSpc>
                <a:spcPct val="100000"/>
              </a:lnSpc>
              <a:buNone/>
            </a:pPr>
            <a:endParaRPr lang="en-GB" altLang="en-US" sz="2400" dirty="0"/>
          </a:p>
          <a:p>
            <a:pPr>
              <a:lnSpc>
                <a:spcPct val="100000"/>
              </a:lnSpc>
            </a:pPr>
            <a:r>
              <a:rPr lang="en-GB" altLang="en-US" sz="2400" dirty="0"/>
              <a:t>Check the time: try to stay on target!</a:t>
            </a:r>
          </a:p>
          <a:p>
            <a:pPr>
              <a:lnSpc>
                <a:spcPct val="100000"/>
              </a:lnSpc>
            </a:pPr>
            <a:r>
              <a:rPr lang="en-GB" altLang="en-US" sz="2400" b="1" dirty="0"/>
              <a:t>Keep the title in front of you</a:t>
            </a:r>
          </a:p>
          <a:p>
            <a:pPr>
              <a:lnSpc>
                <a:spcPct val="100000"/>
              </a:lnSpc>
            </a:pPr>
            <a:r>
              <a:rPr lang="en-GB" altLang="en-US" sz="2400" dirty="0"/>
              <a:t>Write according to an essay plan</a:t>
            </a:r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32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10-minute essay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2400" b="1" dirty="0"/>
              <a:t>Choose</a:t>
            </a:r>
            <a:r>
              <a:rPr lang="en-GB" altLang="en-US" sz="2400" dirty="0"/>
              <a:t> a question</a:t>
            </a:r>
          </a:p>
          <a:p>
            <a:pPr>
              <a:defRPr/>
            </a:pPr>
            <a:r>
              <a:rPr lang="en-GB" altLang="en-US" sz="2400" b="1" dirty="0"/>
              <a:t>Understand</a:t>
            </a:r>
            <a:r>
              <a:rPr lang="en-GB" altLang="en-US" sz="2400" dirty="0"/>
              <a:t> what is required* </a:t>
            </a:r>
            <a:r>
              <a:rPr lang="en-GB" altLang="en-US" sz="2400" dirty="0">
                <a:solidFill>
                  <a:srgbClr val="0070C0"/>
                </a:solidFill>
              </a:rPr>
              <a:t>(2 mins)</a:t>
            </a:r>
            <a:endParaRPr lang="en-GB" altLang="en-US" sz="2400" dirty="0"/>
          </a:p>
          <a:p>
            <a:pPr marL="0" indent="0">
              <a:buNone/>
              <a:defRPr/>
            </a:pPr>
            <a:r>
              <a:rPr lang="en-GB" altLang="en-US" sz="2400" dirty="0"/>
              <a:t>   - Instructional verb </a:t>
            </a:r>
            <a:r>
              <a:rPr lang="en-GB" altLang="en-US" sz="2400" i="1" dirty="0"/>
              <a:t>e.g. compare</a:t>
            </a:r>
          </a:p>
          <a:p>
            <a:pPr marL="0" indent="0">
              <a:buNone/>
              <a:defRPr/>
            </a:pPr>
            <a:r>
              <a:rPr lang="en-GB" altLang="en-US" sz="2400" dirty="0"/>
              <a:t>   - Key phrases (indicating subject/aspect/scope) </a:t>
            </a:r>
          </a:p>
          <a:p>
            <a:pPr>
              <a:defRPr/>
            </a:pPr>
            <a:r>
              <a:rPr lang="en-GB" altLang="en-US" sz="2400" b="1" dirty="0"/>
              <a:t>Brainstorm</a:t>
            </a:r>
            <a:r>
              <a:rPr lang="en-GB" altLang="en-US" sz="2400" dirty="0"/>
              <a:t>; list everything associated with topic </a:t>
            </a:r>
            <a:r>
              <a:rPr lang="en-GB" altLang="en-US" sz="2400" dirty="0">
                <a:solidFill>
                  <a:srgbClr val="0070C0"/>
                </a:solidFill>
              </a:rPr>
              <a:t>(4 mins)</a:t>
            </a:r>
            <a:endParaRPr lang="en-GB" altLang="en-US" sz="2400" dirty="0"/>
          </a:p>
          <a:p>
            <a:pPr marL="0" indent="0">
              <a:buNone/>
              <a:defRPr/>
            </a:pPr>
            <a:r>
              <a:rPr lang="en-GB" altLang="en-US" sz="2400" dirty="0"/>
              <a:t>   - Including: ideas, aspects, key points, data, authors,</a:t>
            </a:r>
          </a:p>
          <a:p>
            <a:pPr marL="0" indent="0">
              <a:buNone/>
              <a:defRPr/>
            </a:pPr>
            <a:r>
              <a:rPr lang="en-GB" altLang="en-US" sz="2400" dirty="0"/>
              <a:t>     examples, case studies. </a:t>
            </a:r>
          </a:p>
          <a:p>
            <a:pPr>
              <a:defRPr/>
            </a:pPr>
            <a:r>
              <a:rPr lang="en-GB" altLang="en-US" sz="2400" b="1" dirty="0"/>
              <a:t>Group</a:t>
            </a:r>
            <a:r>
              <a:rPr lang="en-GB" altLang="en-US" sz="2400" dirty="0"/>
              <a:t> (main themes/points) and set in logical order </a:t>
            </a:r>
            <a:r>
              <a:rPr lang="en-GB" altLang="en-US" sz="2400" dirty="0">
                <a:solidFill>
                  <a:srgbClr val="0070C0"/>
                </a:solidFill>
              </a:rPr>
              <a:t>(4 mins)</a:t>
            </a:r>
          </a:p>
          <a:p>
            <a:pPr>
              <a:defRPr/>
            </a:pPr>
            <a:endParaRPr lang="en-GB" altLang="en-US" sz="800" dirty="0"/>
          </a:p>
          <a:p>
            <a:pPr marL="0" indent="0">
              <a:buNone/>
              <a:defRPr/>
            </a:pPr>
            <a:r>
              <a:rPr lang="en-GB" altLang="en-US" sz="2400" dirty="0"/>
              <a:t>Check plan against title; does it answer </a:t>
            </a:r>
            <a:r>
              <a:rPr lang="en-GB" altLang="en-US" sz="2400" u="sng" dirty="0"/>
              <a:t>whole</a:t>
            </a:r>
            <a:r>
              <a:rPr lang="en-GB" altLang="en-US" sz="2400" dirty="0"/>
              <a:t> question? </a:t>
            </a:r>
          </a:p>
          <a:p>
            <a:pPr marL="0" indent="0">
              <a:buNone/>
              <a:defRPr/>
            </a:pPr>
            <a:endParaRPr lang="en-GB" altLang="en-US" sz="800" b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spc="-20" dirty="0">
                <a:solidFill>
                  <a:srgbClr val="0070C0"/>
                </a:solidFill>
              </a:rPr>
              <a:t>* For detailed guidance on how to understand essay questions see our Online Bitesize Skills Development session: ‘Considering an essay question’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507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7142112" cy="530652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Introduction </a:t>
            </a:r>
            <a:r>
              <a:rPr lang="en-GB" altLang="en-US" sz="2400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(*short and succinct only)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Link to module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Set the scene 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 the question</a:t>
            </a:r>
          </a:p>
          <a:p>
            <a:pPr lvl="1">
              <a:defRPr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Outline scope of answer/evidence</a:t>
            </a:r>
          </a:p>
          <a:p>
            <a:pPr marL="0" indent="0">
              <a:buNone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Main Body </a:t>
            </a:r>
            <a:r>
              <a:rPr lang="en-GB" altLang="en-US" sz="2400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(key points)</a:t>
            </a:r>
          </a:p>
          <a:p>
            <a:pPr lvl="1">
              <a:defRPr/>
            </a:pPr>
            <a:r>
              <a:rPr lang="en-GB" alt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Clear well-structured argument</a:t>
            </a:r>
          </a:p>
          <a:p>
            <a:pPr lvl="1">
              <a:defRPr/>
            </a:pPr>
            <a:r>
              <a:rPr lang="en-GB" alt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Logical sequence of points</a:t>
            </a:r>
          </a:p>
          <a:p>
            <a:pPr lvl="1">
              <a:defRPr/>
            </a:pPr>
            <a:r>
              <a:rPr lang="en-GB" alt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Supporting evidence from your reading                                                              </a:t>
            </a:r>
            <a:r>
              <a:rPr lang="en-GB" alt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(inc. names/dates of relevant sources where possible) </a:t>
            </a:r>
            <a:endParaRPr lang="en-GB" altLang="en-US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defRPr/>
            </a:pPr>
            <a:r>
              <a:rPr lang="en-GB" alt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4-5 paragraphs with clear </a:t>
            </a:r>
            <a:r>
              <a:rPr lang="en-GB" altLang="en-US" sz="20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topic sentences</a:t>
            </a:r>
          </a:p>
          <a:p>
            <a:pPr marL="0" indent="0">
              <a:buNone/>
              <a:defRPr/>
            </a:pPr>
            <a:r>
              <a:rPr lang="en-GB" altLang="en-US" sz="24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Conclusion</a:t>
            </a:r>
          </a:p>
          <a:p>
            <a:pPr lvl="1">
              <a:defRPr/>
            </a:pPr>
            <a:r>
              <a:rPr lang="en-GB" alt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Summary of argument/points made</a:t>
            </a:r>
          </a:p>
          <a:p>
            <a:pPr lvl="1">
              <a:defRPr/>
            </a:pPr>
            <a:r>
              <a:rPr lang="en-GB" alt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Overall evaluation/judgement</a:t>
            </a:r>
          </a:p>
          <a:p>
            <a:pPr>
              <a:buFontTx/>
              <a:buChar char="-"/>
            </a:pPr>
            <a:endParaRPr lang="en-GB" sz="2400" kern="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20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Paragraph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532000" cy="54636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Topic sentence </a:t>
            </a:r>
            <a:r>
              <a:rPr lang="en-GB" sz="1600" dirty="0"/>
              <a:t>(framed as a point) summarises its main idea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400" b="1" dirty="0"/>
              <a:t>Supporting information </a:t>
            </a:r>
            <a:r>
              <a:rPr lang="en-GB" sz="1600" dirty="0"/>
              <a:t>(further </a:t>
            </a:r>
            <a:r>
              <a:rPr lang="en-GB" sz="1600" b="1" dirty="0"/>
              <a:t>explanation</a:t>
            </a:r>
            <a:r>
              <a:rPr lang="en-GB" sz="1600" dirty="0"/>
              <a:t>/</a:t>
            </a:r>
            <a:r>
              <a:rPr lang="en-GB" sz="1600" b="1" dirty="0"/>
              <a:t>elaboration </a:t>
            </a:r>
            <a:r>
              <a:rPr lang="en-GB" sz="1600" dirty="0"/>
              <a:t>of the main idea)</a:t>
            </a:r>
            <a:endParaRPr lang="en-GB" sz="2000" b="1" dirty="0"/>
          </a:p>
          <a:p>
            <a:pPr>
              <a:lnSpc>
                <a:spcPct val="150000"/>
              </a:lnSpc>
            </a:pPr>
            <a:r>
              <a:rPr lang="en-GB" sz="2400" b="1" dirty="0"/>
              <a:t>Supporting information </a:t>
            </a:r>
            <a:r>
              <a:rPr lang="en-GB" sz="1600" dirty="0"/>
              <a:t>(key </a:t>
            </a:r>
            <a:r>
              <a:rPr lang="en-GB" sz="1600" b="1" dirty="0"/>
              <a:t>example/evidence </a:t>
            </a:r>
            <a:r>
              <a:rPr lang="en-GB" sz="1600" dirty="0"/>
              <a:t>that supports that main idea)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400" b="1" dirty="0"/>
              <a:t>Supporting information </a:t>
            </a:r>
            <a:r>
              <a:rPr lang="en-GB" sz="1600" dirty="0"/>
              <a:t>(</a:t>
            </a:r>
            <a:r>
              <a:rPr lang="en-GB" sz="1600" b="1" dirty="0"/>
              <a:t>evaluation</a:t>
            </a:r>
            <a:r>
              <a:rPr lang="en-GB" sz="1600" dirty="0"/>
              <a:t> of that evidence against weaker counterviews)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Supporting information </a:t>
            </a:r>
            <a:r>
              <a:rPr lang="en-GB" sz="1600" dirty="0"/>
              <a:t>(further </a:t>
            </a:r>
            <a:r>
              <a:rPr lang="en-GB" sz="1600" b="1" dirty="0"/>
              <a:t>example/evidence</a:t>
            </a:r>
            <a:r>
              <a:rPr lang="en-GB" sz="1600" dirty="0"/>
              <a:t> to corroborate the main idea)</a:t>
            </a:r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bg1">
                    <a:lumMod val="65000"/>
                  </a:schemeClr>
                </a:solidFill>
              </a:rPr>
              <a:t>Conclusion/reasoning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(optional: confirming main idea and how evidence supports it)</a:t>
            </a:r>
            <a:endParaRPr lang="en-GB" sz="2400" spc="-20" dirty="0"/>
          </a:p>
          <a:p>
            <a:pPr>
              <a:lnSpc>
                <a:spcPct val="100000"/>
              </a:lnSpc>
            </a:pPr>
            <a:endParaRPr lang="en-GB" sz="2400" spc="-20" dirty="0"/>
          </a:p>
          <a:p>
            <a:pPr marL="0" indent="0">
              <a:lnSpc>
                <a:spcPct val="100000"/>
              </a:lnSpc>
              <a:buNone/>
            </a:pPr>
            <a:endParaRPr lang="en-GB" sz="2400" spc="-20" dirty="0"/>
          </a:p>
          <a:p>
            <a:pPr marL="0" indent="0">
              <a:lnSpc>
                <a:spcPct val="100000"/>
              </a:lnSpc>
              <a:buNone/>
            </a:pPr>
            <a:endParaRPr lang="en-GB" sz="2400" spc="-20" dirty="0"/>
          </a:p>
          <a:p>
            <a:pPr marL="0" indent="0">
              <a:lnSpc>
                <a:spcPct val="100000"/>
              </a:lnSpc>
              <a:buNone/>
            </a:pPr>
            <a:endParaRPr lang="en-GB" sz="2400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529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Topic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At the outset of each paragraph these signpost clearly each key new aspect of your answer. They do three things, as shown:</a:t>
            </a:r>
            <a:endParaRPr lang="en-US" sz="800" b="1" dirty="0"/>
          </a:p>
          <a:p>
            <a:pPr marL="0" indent="0">
              <a:lnSpc>
                <a:spcPct val="150000"/>
              </a:lnSpc>
              <a:buNone/>
            </a:pPr>
            <a:endParaRPr lang="en-US" sz="8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i="1" dirty="0"/>
              <a:t>Qu: ‘Identify the key factors which determine a person’s long-term physical and mental wellbeing.’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Additionally, </a:t>
            </a:r>
            <a:r>
              <a:rPr lang="en-GB" sz="2400" dirty="0">
                <a:solidFill>
                  <a:srgbClr val="0070C0"/>
                </a:solidFill>
              </a:rPr>
              <a:t>(linking with previous paragraph) </a:t>
            </a:r>
            <a:r>
              <a:rPr lang="en-GB" sz="2400" dirty="0"/>
              <a:t>regular exercise </a:t>
            </a:r>
            <a:r>
              <a:rPr lang="en-GB" sz="2400" dirty="0">
                <a:solidFill>
                  <a:srgbClr val="0070C0"/>
                </a:solidFill>
              </a:rPr>
              <a:t>(introducing new topic) </a:t>
            </a:r>
            <a:r>
              <a:rPr lang="en-GB" sz="2400" dirty="0"/>
              <a:t>is vital to sustaining general long-term health </a:t>
            </a:r>
            <a:r>
              <a:rPr lang="en-GB" sz="2400" dirty="0">
                <a:solidFill>
                  <a:srgbClr val="0070C0"/>
                </a:solidFill>
              </a:rPr>
              <a:t>(introducing your idea/argument). 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According to Brown (2018), exercising for more than half an hour per day…</a:t>
            </a:r>
          </a:p>
          <a:p>
            <a:pPr>
              <a:buFontTx/>
              <a:buChar char="-"/>
            </a:pPr>
            <a:endParaRPr lang="en-GB" sz="2400" kern="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02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4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5816</TotalTime>
  <Words>1205</Words>
  <Application>Microsoft Office PowerPoint</Application>
  <PresentationFormat>On-screen Show (4:3)</PresentationFormat>
  <Paragraphs>210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Preparation</vt:lpstr>
      <vt:lpstr>Reading the paper</vt:lpstr>
      <vt:lpstr>             Planning your time m Allocate time according to % points value of each essay, e.g:</vt:lpstr>
      <vt:lpstr>Writing the exam essay</vt:lpstr>
      <vt:lpstr>10-minute essay plan</vt:lpstr>
      <vt:lpstr>Structure</vt:lpstr>
      <vt:lpstr>Paragraph structure</vt:lpstr>
      <vt:lpstr>Topic sentences</vt:lpstr>
      <vt:lpstr>Academic writing style</vt:lpstr>
      <vt:lpstr>Useful tips</vt:lpstr>
      <vt:lpstr>If you get stuck</vt:lpstr>
      <vt:lpstr>The last few minutes</vt:lpstr>
      <vt:lpstr>Further resources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347</cp:revision>
  <dcterms:created xsi:type="dcterms:W3CDTF">2020-05-07T08:56:05Z</dcterms:created>
  <dcterms:modified xsi:type="dcterms:W3CDTF">2022-02-17T14:45:10Z</dcterms:modified>
</cp:coreProperties>
</file>