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5" r:id="rId2"/>
    <p:sldId id="266" r:id="rId3"/>
    <p:sldId id="337" r:id="rId4"/>
    <p:sldId id="343" r:id="rId5"/>
    <p:sldId id="425" r:id="rId6"/>
    <p:sldId id="426" r:id="rId7"/>
    <p:sldId id="408" r:id="rId8"/>
    <p:sldId id="345" r:id="rId9"/>
    <p:sldId id="338" r:id="rId10"/>
    <p:sldId id="347" r:id="rId11"/>
    <p:sldId id="279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DDD"/>
    <a:srgbClr val="FFFDD0"/>
    <a:srgbClr val="777777"/>
    <a:srgbClr val="5C2E00"/>
    <a:srgbClr val="FF9021"/>
    <a:srgbClr val="B45A00"/>
    <a:srgbClr val="3E1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3" autoAdjust="0"/>
    <p:restoredTop sz="65332" autoAdjust="0"/>
  </p:normalViewPr>
  <p:slideViewPr>
    <p:cSldViewPr snapToGrid="0">
      <p:cViewPr varScale="1">
        <p:scale>
          <a:sx n="74" d="100"/>
          <a:sy n="74" d="100"/>
        </p:scale>
        <p:origin x="26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118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B4E31F-DEE9-41A4-B5F9-5CDB68AC85F1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D73FA-CBC3-4E8E-AB7E-D17E626C4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655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4671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0517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3588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768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en-GB" dirty="0">
              <a:solidFill>
                <a:srgbClr val="C00000"/>
              </a:solidFill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623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296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497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496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6435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E9E8C0-0624-4FFD-8FE2-ED6030030D88}" type="slidenum">
              <a:rPr lang="en-GB"/>
              <a:pPr/>
              <a:t>7</a:t>
            </a:fld>
            <a:endParaRPr lang="en-GB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2333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2799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D73FA-CBC3-4E8E-AB7E-D17E626C479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153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254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395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330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750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5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4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405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09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840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38796-4F51-41B2-83E0-04E4925F4CD9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073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8796-4F51-41B2-83E0-04E4925F4CD9}" type="datetimeFigureOut">
              <a:rPr lang="en-GB" smtClean="0"/>
              <a:t>22/02/2022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C632D-7DBE-4534-8DFC-547A3DE1ED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61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hyperlink" Target="http://www.kent.ac.uk/student-learning-advisory-service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hyperlink" Target="http://www.kent.ac.uk/student-learning-advisory-servic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keyboard&#10;&#10;Description automatically generated">
            <a:extLst>
              <a:ext uri="{FF2B5EF4-FFF2-40B4-BE49-F238E27FC236}">
                <a16:creationId xmlns:a16="http://schemas.microsoft.com/office/drawing/2014/main" id="{81108153-77C8-489F-9451-EC6BA91B228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119"/>
          <a:stretch/>
        </p:blipFill>
        <p:spPr>
          <a:xfrm>
            <a:off x="0" y="2947647"/>
            <a:ext cx="9144000" cy="3906005"/>
          </a:xfrm>
          <a:prstGeom prst="rect">
            <a:avLst/>
          </a:prstGeom>
        </p:spPr>
      </p:pic>
      <p:sp>
        <p:nvSpPr>
          <p:cNvPr id="78" name="Rectangle 77">
            <a:extLst>
              <a:ext uri="{FF2B5EF4-FFF2-40B4-BE49-F238E27FC236}">
                <a16:creationId xmlns:a16="http://schemas.microsoft.com/office/drawing/2014/main" id="{D1655A4C-D83C-4230-9EF0-33609FACD9B9}"/>
              </a:ext>
            </a:extLst>
          </p:cNvPr>
          <p:cNvSpPr/>
          <p:nvPr/>
        </p:nvSpPr>
        <p:spPr>
          <a:xfrm>
            <a:off x="3346704" y="6351659"/>
            <a:ext cx="5726538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GB" sz="2000" dirty="0" err="1"/>
              <a:t>www.kent.ac.uk</a:t>
            </a:r>
            <a:r>
              <a:rPr lang="en-GB" sz="2000" dirty="0"/>
              <a:t>/student-learning-advisory-service</a:t>
            </a:r>
          </a:p>
        </p:txBody>
      </p:sp>
      <p:pic>
        <p:nvPicPr>
          <p:cNvPr id="79" name="Picture 78" descr="A picture containing drawing&#10;&#10;Description automatically generated">
            <a:extLst>
              <a:ext uri="{FF2B5EF4-FFF2-40B4-BE49-F238E27FC236}">
                <a16:creationId xmlns:a16="http://schemas.microsoft.com/office/drawing/2014/main" id="{3B86DCAB-2CE8-43C1-92C2-74136878DB54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598" y="1"/>
            <a:ext cx="3582147" cy="108000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23CC9316-F753-44C5-9CC7-A664C2FDC279}"/>
              </a:ext>
            </a:extLst>
          </p:cNvPr>
          <p:cNvSpPr txBox="1"/>
          <p:nvPr/>
        </p:nvSpPr>
        <p:spPr>
          <a:xfrm>
            <a:off x="226717" y="1340665"/>
            <a:ext cx="8722233" cy="923330"/>
          </a:xfrm>
          <a:prstGeom prst="rect">
            <a:avLst/>
          </a:prstGeom>
          <a:solidFill>
            <a:srgbClr val="FFFDDD"/>
          </a:solidFill>
          <a:ln w="19050">
            <a:solidFill>
              <a:srgbClr val="00388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400" b="1">
                <a:latin typeface="Calibri" panose="020F0502020204030204" pitchFamily="34" charset="0"/>
                <a:cs typeface="Calibri" panose="020F0502020204030204" pitchFamily="34" charset="0"/>
              </a:rPr>
              <a:t>Dissertations</a:t>
            </a:r>
            <a:endParaRPr lang="en-GB" sz="5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62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17974"/>
    </mc:Choice>
    <mc:Fallback>
      <p:transition advTm="1797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Dissertation: main body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394316"/>
            <a:ext cx="8280000" cy="546368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dirty="0">
                <a:latin typeface="Calibri" pitchFamily="34" charset="0"/>
              </a:rPr>
              <a:t>Introduction </a:t>
            </a:r>
            <a:r>
              <a:rPr lang="en-GB" sz="2000" dirty="0">
                <a:latin typeface="Calibri" pitchFamily="34" charset="0"/>
              </a:rPr>
              <a:t>(context, focus, aims, objectives of the dissertation)</a:t>
            </a:r>
          </a:p>
          <a:p>
            <a:pPr>
              <a:lnSpc>
                <a:spcPct val="100000"/>
              </a:lnSpc>
            </a:pPr>
            <a:r>
              <a:rPr lang="en-GB" dirty="0">
                <a:latin typeface="Calibri" pitchFamily="34" charset="0"/>
              </a:rPr>
              <a:t>Background information </a:t>
            </a:r>
            <a:r>
              <a:rPr lang="en-GB" sz="2000" dirty="0">
                <a:latin typeface="Calibri" pitchFamily="34" charset="0"/>
              </a:rPr>
              <a:t>(anything the reader may need to know at the start in order to understand the content of the dissertation)</a:t>
            </a:r>
          </a:p>
          <a:p>
            <a:pPr>
              <a:lnSpc>
                <a:spcPct val="100000"/>
              </a:lnSpc>
            </a:pPr>
            <a:r>
              <a:rPr lang="en-GB" dirty="0">
                <a:latin typeface="Calibri" pitchFamily="34" charset="0"/>
              </a:rPr>
              <a:t>Literature review </a:t>
            </a:r>
            <a:r>
              <a:rPr lang="en-GB" sz="2000" dirty="0">
                <a:latin typeface="Calibri" pitchFamily="34" charset="0"/>
              </a:rPr>
              <a:t>(summarises existing knowledge around the topic)</a:t>
            </a:r>
          </a:p>
          <a:p>
            <a:pPr>
              <a:lnSpc>
                <a:spcPct val="100000"/>
              </a:lnSpc>
            </a:pPr>
            <a:r>
              <a:rPr lang="en-GB" dirty="0">
                <a:latin typeface="Calibri" pitchFamily="34" charset="0"/>
              </a:rPr>
              <a:t>Methodology </a:t>
            </a:r>
            <a:r>
              <a:rPr lang="en-GB" sz="2000" dirty="0">
                <a:latin typeface="Calibri" pitchFamily="34" charset="0"/>
              </a:rPr>
              <a:t>(how you found things out)</a:t>
            </a:r>
          </a:p>
          <a:p>
            <a:pPr>
              <a:lnSpc>
                <a:spcPct val="100000"/>
              </a:lnSpc>
            </a:pPr>
            <a:r>
              <a:rPr lang="en-GB" dirty="0">
                <a:latin typeface="Calibri" pitchFamily="34" charset="0"/>
              </a:rPr>
              <a:t>Findings </a:t>
            </a:r>
            <a:r>
              <a:rPr lang="en-GB" sz="2000" dirty="0">
                <a:latin typeface="Calibri" pitchFamily="34" charset="0"/>
              </a:rPr>
              <a:t>(what you found out)</a:t>
            </a:r>
          </a:p>
          <a:p>
            <a:pPr>
              <a:lnSpc>
                <a:spcPct val="100000"/>
              </a:lnSpc>
            </a:pPr>
            <a:r>
              <a:rPr lang="en-GB" dirty="0">
                <a:latin typeface="Calibri" pitchFamily="34" charset="0"/>
              </a:rPr>
              <a:t>Analysis </a:t>
            </a:r>
            <a:r>
              <a:rPr lang="en-GB" sz="2000" dirty="0">
                <a:latin typeface="Calibri" pitchFamily="34" charset="0"/>
              </a:rPr>
              <a:t>(understanding the findings, discussing what they mean)</a:t>
            </a:r>
          </a:p>
          <a:p>
            <a:pPr>
              <a:lnSpc>
                <a:spcPct val="100000"/>
              </a:lnSpc>
            </a:pPr>
            <a:r>
              <a:rPr lang="en-GB" dirty="0">
                <a:latin typeface="Calibri" pitchFamily="34" charset="0"/>
              </a:rPr>
              <a:t>Conclusions </a:t>
            </a:r>
            <a:r>
              <a:rPr lang="en-GB" sz="2000" dirty="0">
                <a:latin typeface="Calibri" pitchFamily="34" charset="0"/>
              </a:rPr>
              <a:t>(key things those findings indicate, clarify or confirm)</a:t>
            </a:r>
          </a:p>
          <a:p>
            <a:pPr>
              <a:lnSpc>
                <a:spcPct val="100000"/>
              </a:lnSpc>
            </a:pPr>
            <a:r>
              <a:rPr lang="en-GB" dirty="0">
                <a:latin typeface="Calibri" pitchFamily="34" charset="0"/>
              </a:rPr>
              <a:t>Recommendations </a:t>
            </a:r>
            <a:r>
              <a:rPr lang="en-GB" sz="2000" dirty="0">
                <a:latin typeface="Calibri" pitchFamily="34" charset="0"/>
              </a:rPr>
              <a:t>(any further actions suggested by those findings)</a:t>
            </a:r>
          </a:p>
          <a:p>
            <a:pPr marL="357188" indent="-357188">
              <a:lnSpc>
                <a:spcPct val="100000"/>
              </a:lnSpc>
              <a:spcBef>
                <a:spcPts val="2400"/>
              </a:spcBef>
            </a:pPr>
            <a:endParaRPr lang="en-GB" spc="-2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5369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27168"/>
    </mc:Choice>
    <mc:Fallback>
      <p:transition advTm="27168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243684"/>
            <a:ext cx="8640000" cy="1074753"/>
          </a:xfrm>
        </p:spPr>
        <p:txBody>
          <a:bodyPr>
            <a:noAutofit/>
          </a:bodyPr>
          <a:lstStyle/>
          <a:p>
            <a:pPr algn="ctr"/>
            <a:r>
              <a:rPr lang="en-GB" b="1" dirty="0"/>
              <a:t>Further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172" y="1318436"/>
            <a:ext cx="8336828" cy="529587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GB" sz="2400" dirty="0"/>
              <a:t>For guidance on the broader range of skills needed to write a dissertation please go to the SLAS webpages </a:t>
            </a:r>
            <a:r>
              <a:rPr lang="en-GB" sz="2400" dirty="0">
                <a:hlinkClick r:id="rId4"/>
              </a:rPr>
              <a:t>http://www.kent.ac.uk/student-learning-advisory-service</a:t>
            </a:r>
            <a:r>
              <a:rPr lang="en-GB" sz="2400" dirty="0"/>
              <a:t>      where you can: 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GB" sz="2400" dirty="0"/>
              <a:t>Book a </a:t>
            </a:r>
            <a:r>
              <a:rPr lang="en-GB" sz="2400" b="1" dirty="0">
                <a:solidFill>
                  <a:srgbClr val="0070C0"/>
                </a:solidFill>
              </a:rPr>
              <a:t>one-to-one appointment </a:t>
            </a:r>
            <a:r>
              <a:rPr lang="en-GB" sz="2400" dirty="0"/>
              <a:t>with a SLAS adviser 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GB" sz="2400" dirty="0"/>
              <a:t>Attend a range of </a:t>
            </a:r>
            <a:r>
              <a:rPr lang="en-GB" sz="2400" b="1" dirty="0">
                <a:solidFill>
                  <a:srgbClr val="0070C0"/>
                </a:solidFill>
              </a:rPr>
              <a:t>Online Bitesize Skills Development sessions </a:t>
            </a:r>
            <a:r>
              <a:rPr lang="en-GB" sz="2400" dirty="0"/>
              <a:t>which include ‘Literature Reviews’ , ‘Researching your dissertation’, and ‘Writing up your dissertation’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994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45700"/>
    </mc:Choice>
    <mc:Fallback>
      <p:transition advTm="457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8619FBB-F689-4274-B151-CD4597B3511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260"/>
          <a:stretch/>
        </p:blipFill>
        <p:spPr>
          <a:xfrm>
            <a:off x="691095" y="4459435"/>
            <a:ext cx="575774" cy="22427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F368975-8959-461D-BFFE-607D868198A4}"/>
              </a:ext>
            </a:extLst>
          </p:cNvPr>
          <p:cNvSpPr/>
          <p:nvPr/>
        </p:nvSpPr>
        <p:spPr>
          <a:xfrm>
            <a:off x="602536" y="3125773"/>
            <a:ext cx="7514621" cy="52322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GB" sz="2800" dirty="0" err="1"/>
              <a:t>www.kent.ac.uk</a:t>
            </a:r>
            <a:r>
              <a:rPr lang="en-GB" sz="2800" dirty="0"/>
              <a:t>/student-learning-advisory-service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806BA8C-4E82-4432-9EA6-BDA69E34230F}"/>
              </a:ext>
            </a:extLst>
          </p:cNvPr>
          <p:cNvSpPr txBox="1"/>
          <p:nvPr/>
        </p:nvSpPr>
        <p:spPr>
          <a:xfrm>
            <a:off x="712475" y="1670073"/>
            <a:ext cx="2986841" cy="1200329"/>
          </a:xfrm>
          <a:prstGeom prst="rect">
            <a:avLst/>
          </a:prstGeom>
          <a:solidFill>
            <a:srgbClr val="05345C"/>
          </a:solidFill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937227"/>
                </a:solidFill>
                <a:latin typeface="Century Schoolbook" panose="02040604050505020304" pitchFamily="18" charset="0"/>
              </a:rPr>
              <a:t>SLAS</a:t>
            </a:r>
          </a:p>
          <a:p>
            <a:r>
              <a:rPr lang="en-GB" sz="3600" b="1" dirty="0">
                <a:solidFill>
                  <a:schemeClr val="bg1"/>
                </a:solidFill>
                <a:latin typeface="Century Schoolbook" panose="02040604050505020304" pitchFamily="18" charset="0"/>
              </a:rPr>
              <a:t>CONNECT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EB59865-737B-41D3-B3E9-9F953818241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3474" y="5784781"/>
            <a:ext cx="3582147" cy="108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59C41D8-4F44-48C1-9BD1-A55B80A4114A}"/>
              </a:ext>
            </a:extLst>
          </p:cNvPr>
          <p:cNvSpPr txBox="1"/>
          <p:nvPr/>
        </p:nvSpPr>
        <p:spPr>
          <a:xfrm>
            <a:off x="3751571" y="2007198"/>
            <a:ext cx="3746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spc="-50" dirty="0"/>
              <a:t>To book an appointment:</a:t>
            </a:r>
            <a:endParaRPr lang="en-GB" sz="2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33A947-72A6-42D2-983F-BB261C314101}"/>
              </a:ext>
            </a:extLst>
          </p:cNvPr>
          <p:cNvSpPr/>
          <p:nvPr/>
        </p:nvSpPr>
        <p:spPr>
          <a:xfrm>
            <a:off x="1213919" y="4496463"/>
            <a:ext cx="3439442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GB" sz="2800" dirty="0">
                <a:solidFill>
                  <a:srgbClr val="1F38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learning@kent.ac.uk  </a:t>
            </a:r>
            <a:endParaRPr lang="en-GB" sz="2800" dirty="0">
              <a:solidFill>
                <a:srgbClr val="201F1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en-GB" sz="2800" dirty="0" err="1">
                <a:solidFill>
                  <a:srgbClr val="1F38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SLASkent</a:t>
            </a:r>
            <a:endParaRPr lang="en-GB" sz="2800" dirty="0">
              <a:solidFill>
                <a:srgbClr val="1F386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en-GB" sz="2800" dirty="0" err="1">
                <a:solidFill>
                  <a:srgbClr val="1F38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KentUniSLAS</a:t>
            </a:r>
            <a:endParaRPr lang="en-GB" sz="2800" dirty="0">
              <a:solidFill>
                <a:srgbClr val="1F386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en-GB" sz="2800" dirty="0" err="1">
                <a:solidFill>
                  <a:srgbClr val="1F386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SLASkent</a:t>
            </a:r>
            <a:endParaRPr lang="en-GB" sz="2800" b="0" i="0" dirty="0">
              <a:solidFill>
                <a:srgbClr val="201F1E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92805963-4EBB-4606-AA15-4B20B70F4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373834"/>
            <a:ext cx="3600000" cy="864000"/>
          </a:xfrm>
        </p:spPr>
        <p:txBody>
          <a:bodyPr>
            <a:noAutofit/>
          </a:bodyPr>
          <a:lstStyle/>
          <a:p>
            <a:r>
              <a:rPr lang="en-GB" b="1" dirty="0"/>
              <a:t>Get in touch…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03A2BC9-69DB-3B40-AF00-729EFA885B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78751" y="1507924"/>
            <a:ext cx="1493916" cy="1504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883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13647"/>
    </mc:Choice>
    <mc:Fallback>
      <p:transition advTm="1364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What is a dissertation?</a:t>
            </a:r>
            <a:endParaRPr lang="en-GB" sz="4800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442441"/>
            <a:ext cx="7974439" cy="5220000"/>
          </a:xfrm>
        </p:spPr>
        <p:txBody>
          <a:bodyPr>
            <a:normAutofit fontScale="92500"/>
          </a:bodyPr>
          <a:lstStyle/>
          <a:p>
            <a:pPr marL="273050" indent="-7938">
              <a:lnSpc>
                <a:spcPct val="150000"/>
              </a:lnSpc>
              <a:buFontTx/>
              <a:buNone/>
            </a:pPr>
            <a:r>
              <a:rPr lang="en-GB" sz="3200" dirty="0"/>
              <a:t>A dissertation is a long, formalised form of essay, in which you generate a topic or enquiry, plan and execute a project that investigates it, and write-up what you did and what you found.</a:t>
            </a:r>
          </a:p>
          <a:p>
            <a:pPr marL="273050" indent="-7938">
              <a:lnSpc>
                <a:spcPct val="150000"/>
              </a:lnSpc>
              <a:buNone/>
            </a:pPr>
            <a:endParaRPr lang="en-GB" sz="2200" dirty="0"/>
          </a:p>
          <a:p>
            <a:pPr marL="273050" indent="-7938">
              <a:lnSpc>
                <a:spcPct val="110000"/>
              </a:lnSpc>
              <a:buNone/>
            </a:pPr>
            <a:r>
              <a:rPr lang="en-GB" sz="2200" dirty="0"/>
              <a:t>This is a general introduction, other skills development sessions offer specific guidance on ‘Literature Reviews’ , ‘Researching your dissertation’, and ‘Writing up your dissertation’.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6212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62448"/>
    </mc:Choice>
    <mc:Fallback>
      <p:transition advTm="62448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Dissertations vs essays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394316"/>
            <a:ext cx="8280000" cy="546368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b="1" dirty="0"/>
              <a:t>Similarities with essays include:</a:t>
            </a:r>
          </a:p>
          <a:p>
            <a:pPr>
              <a:lnSpc>
                <a:spcPct val="100000"/>
              </a:lnSpc>
            </a:pPr>
            <a:r>
              <a:rPr lang="en-GB" spc="-20" dirty="0"/>
              <a:t>Requirement for research, planning and clear structure</a:t>
            </a:r>
          </a:p>
          <a:p>
            <a:pPr>
              <a:lnSpc>
                <a:spcPct val="100000"/>
              </a:lnSpc>
            </a:pPr>
            <a:r>
              <a:rPr lang="en-GB" spc="-20" dirty="0"/>
              <a:t>Critical analysis of evidence used to support points</a:t>
            </a:r>
          </a:p>
          <a:p>
            <a:pPr>
              <a:lnSpc>
                <a:spcPct val="100000"/>
              </a:lnSpc>
            </a:pPr>
            <a:r>
              <a:rPr lang="en-GB" spc="-20" dirty="0"/>
              <a:t>Accurate referencing of all sources</a:t>
            </a:r>
          </a:p>
          <a:p>
            <a:pPr>
              <a:lnSpc>
                <a:spcPct val="100000"/>
              </a:lnSpc>
            </a:pPr>
            <a:r>
              <a:rPr lang="en-GB" spc="-20" dirty="0"/>
              <a:t>Succinct, formal, objective, academic language</a:t>
            </a:r>
          </a:p>
          <a:p>
            <a:pPr>
              <a:lnSpc>
                <a:spcPct val="100000"/>
              </a:lnSpc>
            </a:pPr>
            <a:r>
              <a:rPr lang="en-GB" spc="-20" dirty="0"/>
              <a:t>Editing and proof-reading prior to submission</a:t>
            </a:r>
          </a:p>
          <a:p>
            <a:r>
              <a:rPr lang="en-GB" sz="2000" spc="-20" dirty="0"/>
              <a:t>Guidance on these and other general academic skills you will need to write a dissertation (or an essay) – from reading and note-taking to paragraph writing, editing and referencing – can be obtained via the SLAS web pages </a:t>
            </a:r>
            <a:r>
              <a:rPr lang="en-GB" sz="2000" dirty="0">
                <a:hlinkClick r:id="rId4"/>
              </a:rPr>
              <a:t>http://www.kent.ac.uk/student-learning-advisory-service</a:t>
            </a:r>
            <a:r>
              <a:rPr lang="en-GB" sz="2000" dirty="0"/>
              <a:t>  </a:t>
            </a:r>
          </a:p>
          <a:p>
            <a:pPr>
              <a:lnSpc>
                <a:spcPct val="100000"/>
              </a:lnSpc>
            </a:pPr>
            <a:endParaRPr lang="en-GB" spc="-20" dirty="0"/>
          </a:p>
          <a:p>
            <a:pPr>
              <a:lnSpc>
                <a:spcPct val="100000"/>
              </a:lnSpc>
            </a:pPr>
            <a:endParaRPr lang="en-GB" spc="-20" dirty="0"/>
          </a:p>
          <a:p>
            <a:pPr marL="0" indent="0">
              <a:lnSpc>
                <a:spcPct val="150000"/>
              </a:lnSpc>
              <a:buNone/>
            </a:pPr>
            <a:endParaRPr lang="en-GB" spc="-20" dirty="0"/>
          </a:p>
          <a:p>
            <a:pPr marL="0" indent="0">
              <a:lnSpc>
                <a:spcPct val="150000"/>
              </a:lnSpc>
              <a:buNone/>
            </a:pPr>
            <a:endParaRPr lang="en-GB" spc="-20" dirty="0"/>
          </a:p>
          <a:p>
            <a:pPr marL="0" indent="0">
              <a:lnSpc>
                <a:spcPct val="150000"/>
              </a:lnSpc>
              <a:buNone/>
            </a:pPr>
            <a:endParaRPr lang="en-GB" spc="-2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5575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4633"/>
    </mc:Choice>
    <mc:Fallback>
      <p:transition advTm="34633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Dissertations vs essays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999" y="1394316"/>
            <a:ext cx="7974439" cy="546368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b="1" dirty="0"/>
              <a:t>What makes dissertations different: </a:t>
            </a:r>
          </a:p>
          <a:p>
            <a:pPr marL="0" indent="0">
              <a:lnSpc>
                <a:spcPct val="100000"/>
              </a:lnSpc>
              <a:buNone/>
            </a:pPr>
            <a:endParaRPr lang="en-GB" sz="800" b="1" dirty="0"/>
          </a:p>
          <a:p>
            <a:pPr>
              <a:lnSpc>
                <a:spcPct val="100000"/>
              </a:lnSpc>
            </a:pPr>
            <a:r>
              <a:rPr lang="en-GB" sz="2400" b="1" dirty="0"/>
              <a:t>Topic chosen by student</a:t>
            </a:r>
            <a:endParaRPr lang="en-GB" sz="2400" dirty="0"/>
          </a:p>
          <a:p>
            <a:pPr>
              <a:lnSpc>
                <a:spcPct val="100000"/>
              </a:lnSpc>
            </a:pPr>
            <a:r>
              <a:rPr lang="en-GB" sz="2400" b="1" dirty="0"/>
              <a:t>More depth and ‘angles’ </a:t>
            </a:r>
            <a:r>
              <a:rPr lang="en-GB" sz="2400" dirty="0"/>
              <a:t>(so it’s longer)</a:t>
            </a:r>
          </a:p>
          <a:p>
            <a:pPr>
              <a:lnSpc>
                <a:spcPct val="100000"/>
              </a:lnSpc>
            </a:pPr>
            <a:r>
              <a:rPr lang="en-GB" sz="2400" b="1" dirty="0"/>
              <a:t>Requires more reading </a:t>
            </a:r>
            <a:r>
              <a:rPr lang="en-GB" sz="2400" dirty="0"/>
              <a:t>(demonstrated by including a Literature Review) </a:t>
            </a:r>
          </a:p>
          <a:p>
            <a:pPr>
              <a:lnSpc>
                <a:spcPct val="100000"/>
              </a:lnSpc>
            </a:pPr>
            <a:r>
              <a:rPr lang="en-GB" sz="2400" b="1" dirty="0"/>
              <a:t>Designated sections </a:t>
            </a:r>
            <a:r>
              <a:rPr lang="en-GB" sz="2400" dirty="0"/>
              <a:t>(</a:t>
            </a:r>
            <a:r>
              <a:rPr lang="en-GB" sz="2400" dirty="0" err="1"/>
              <a:t>eg.</a:t>
            </a:r>
            <a:r>
              <a:rPr lang="en-GB" sz="2400" dirty="0"/>
              <a:t> contents page, literature review, methodology, findings etc)</a:t>
            </a:r>
          </a:p>
          <a:p>
            <a:pPr>
              <a:lnSpc>
                <a:spcPct val="100000"/>
              </a:lnSpc>
            </a:pPr>
            <a:r>
              <a:rPr lang="en-GB" sz="2400" b="1" dirty="0"/>
              <a:t>Added presentation options </a:t>
            </a:r>
            <a:r>
              <a:rPr lang="en-GB" sz="2400" dirty="0"/>
              <a:t>(</a:t>
            </a:r>
            <a:r>
              <a:rPr lang="en-GB" sz="2400" dirty="0" err="1"/>
              <a:t>eg.</a:t>
            </a:r>
            <a:r>
              <a:rPr lang="en-GB" sz="2400" dirty="0"/>
              <a:t> Numbered chapters, subheadings, bullet points, charts and diagrams)</a:t>
            </a:r>
          </a:p>
          <a:p>
            <a:pPr>
              <a:lnSpc>
                <a:spcPct val="100000"/>
              </a:lnSpc>
            </a:pPr>
            <a:r>
              <a:rPr lang="en-GB" sz="2400" b="1" dirty="0"/>
              <a:t>Independent, original research </a:t>
            </a:r>
            <a:r>
              <a:rPr lang="en-GB" sz="2400" dirty="0"/>
              <a:t>(so you can add to the scholarly debate)</a:t>
            </a:r>
          </a:p>
          <a:p>
            <a:pPr>
              <a:lnSpc>
                <a:spcPct val="100000"/>
              </a:lnSpc>
            </a:pPr>
            <a:endParaRPr lang="en-GB" sz="2400" dirty="0"/>
          </a:p>
          <a:p>
            <a:pPr>
              <a:lnSpc>
                <a:spcPct val="100000"/>
              </a:lnSpc>
            </a:pPr>
            <a:endParaRPr lang="en-GB" spc="-20" dirty="0"/>
          </a:p>
          <a:p>
            <a:pPr>
              <a:lnSpc>
                <a:spcPct val="100000"/>
              </a:lnSpc>
            </a:pPr>
            <a:endParaRPr lang="en-GB" spc="-20" dirty="0"/>
          </a:p>
          <a:p>
            <a:pPr marL="0" indent="0">
              <a:lnSpc>
                <a:spcPct val="100000"/>
              </a:lnSpc>
              <a:buNone/>
            </a:pPr>
            <a:endParaRPr lang="en-GB" spc="-20" dirty="0"/>
          </a:p>
          <a:p>
            <a:pPr marL="0" indent="0">
              <a:lnSpc>
                <a:spcPct val="100000"/>
              </a:lnSpc>
              <a:buNone/>
            </a:pPr>
            <a:endParaRPr lang="en-GB" spc="-20" dirty="0"/>
          </a:p>
          <a:p>
            <a:pPr marL="0" indent="0">
              <a:lnSpc>
                <a:spcPct val="100000"/>
              </a:lnSpc>
              <a:buNone/>
            </a:pPr>
            <a:endParaRPr lang="en-GB" spc="-2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5009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4633"/>
    </mc:Choice>
    <mc:Fallback>
      <p:transition advTm="34633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Dissertation: getting started</a:t>
            </a:r>
            <a:endParaRPr lang="en-GB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999" y="1394316"/>
            <a:ext cx="8280001" cy="546368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b="1" dirty="0"/>
              <a:t>Choose a topic of research that:</a:t>
            </a:r>
          </a:p>
          <a:p>
            <a:pPr marL="0" indent="0">
              <a:lnSpc>
                <a:spcPct val="100000"/>
              </a:lnSpc>
              <a:buNone/>
            </a:pPr>
            <a:endParaRPr lang="en-GB" sz="800" b="1" dirty="0"/>
          </a:p>
          <a:p>
            <a:pPr>
              <a:lnSpc>
                <a:spcPct val="100000"/>
              </a:lnSpc>
              <a:buFontTx/>
              <a:buChar char="-"/>
            </a:pPr>
            <a:r>
              <a:rPr lang="en-GB" sz="2400" dirty="0"/>
              <a:t>Will maintain your long-term interest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GB" sz="2400" dirty="0"/>
              <a:t>Is practical in terms of time, budget, and other constraints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GB" sz="2400" dirty="0"/>
              <a:t>Falls within the general expertise of your academic supervisor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GB" sz="2400" dirty="0"/>
              <a:t>Is narrow enough in focus to explore in depth</a:t>
            </a:r>
          </a:p>
          <a:p>
            <a:pPr>
              <a:lnSpc>
                <a:spcPct val="100000"/>
              </a:lnSpc>
              <a:buFontTx/>
              <a:buChar char="-"/>
            </a:pPr>
            <a:r>
              <a:rPr lang="en-GB" sz="2400" dirty="0"/>
              <a:t>Will add in some way to the scholarly debate</a:t>
            </a:r>
          </a:p>
          <a:p>
            <a:pPr>
              <a:lnSpc>
                <a:spcPct val="100000"/>
              </a:lnSpc>
              <a:buFontTx/>
              <a:buChar char="-"/>
            </a:pPr>
            <a:endParaRPr lang="en-GB" sz="800" dirty="0"/>
          </a:p>
          <a:p>
            <a:pPr>
              <a:lnSpc>
                <a:spcPct val="100000"/>
              </a:lnSpc>
            </a:pPr>
            <a:r>
              <a:rPr lang="en-GB" b="1" dirty="0"/>
              <a:t>Dissertation Proposal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400" dirty="0"/>
              <a:t>   Before proceeding with your chosen research topic you will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400" dirty="0"/>
              <a:t>   need to write, and gain approval of, your dissertation proposal.</a:t>
            </a:r>
          </a:p>
          <a:p>
            <a:pPr>
              <a:lnSpc>
                <a:spcPct val="100000"/>
              </a:lnSpc>
            </a:pPr>
            <a:endParaRPr lang="en-GB" spc="-20" dirty="0"/>
          </a:p>
          <a:p>
            <a:pPr>
              <a:lnSpc>
                <a:spcPct val="100000"/>
              </a:lnSpc>
            </a:pPr>
            <a:endParaRPr lang="en-GB" spc="-20" dirty="0"/>
          </a:p>
          <a:p>
            <a:pPr marL="0" indent="0">
              <a:lnSpc>
                <a:spcPct val="100000"/>
              </a:lnSpc>
              <a:buNone/>
            </a:pPr>
            <a:endParaRPr lang="en-GB" spc="-20" dirty="0"/>
          </a:p>
          <a:p>
            <a:pPr marL="0" indent="0">
              <a:lnSpc>
                <a:spcPct val="100000"/>
              </a:lnSpc>
              <a:buNone/>
            </a:pPr>
            <a:endParaRPr lang="en-GB" spc="-20" dirty="0"/>
          </a:p>
          <a:p>
            <a:pPr marL="0" indent="0">
              <a:lnSpc>
                <a:spcPct val="100000"/>
              </a:lnSpc>
              <a:buNone/>
            </a:pPr>
            <a:endParaRPr lang="en-GB" spc="-2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94077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4633"/>
    </mc:Choice>
    <mc:Fallback>
      <p:transition advTm="34633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Dissertation proposal</a:t>
            </a:r>
            <a:endParaRPr lang="en-GB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999" y="1394316"/>
            <a:ext cx="8280001" cy="546368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b="1" dirty="0"/>
              <a:t>This should include:</a:t>
            </a:r>
          </a:p>
          <a:p>
            <a:pPr marL="0" indent="0">
              <a:lnSpc>
                <a:spcPct val="100000"/>
              </a:lnSpc>
              <a:buNone/>
            </a:pPr>
            <a:endParaRPr lang="en-GB" sz="800" b="1" dirty="0"/>
          </a:p>
          <a:p>
            <a:pPr>
              <a:lnSpc>
                <a:spcPct val="100000"/>
              </a:lnSpc>
            </a:pPr>
            <a:r>
              <a:rPr lang="en-GB" sz="2400" dirty="0">
                <a:latin typeface="Calibri" panose="020F0502020204030204" pitchFamily="34" charset="0"/>
              </a:rPr>
              <a:t>Outline of topic (focus, aims and objectives)</a:t>
            </a:r>
          </a:p>
          <a:p>
            <a:pPr>
              <a:lnSpc>
                <a:spcPct val="100000"/>
              </a:lnSpc>
            </a:pPr>
            <a:r>
              <a:rPr lang="en-GB" sz="2400" dirty="0">
                <a:latin typeface="Calibri" panose="020F0502020204030204" pitchFamily="34" charset="0"/>
              </a:rPr>
              <a:t>Preliminary literature search (setting your topic in context, potentially highlighting gaps in knowledge that you may fill)</a:t>
            </a:r>
          </a:p>
          <a:p>
            <a:pPr>
              <a:lnSpc>
                <a:spcPct val="100000"/>
              </a:lnSpc>
            </a:pPr>
            <a:r>
              <a:rPr lang="en-GB" sz="2400" dirty="0">
                <a:latin typeface="Calibri" panose="020F0502020204030204" pitchFamily="34" charset="0"/>
              </a:rPr>
              <a:t>Research methodology to be used</a:t>
            </a:r>
          </a:p>
          <a:p>
            <a:pPr>
              <a:lnSpc>
                <a:spcPct val="100000"/>
              </a:lnSpc>
            </a:pPr>
            <a:r>
              <a:rPr lang="en-GB" sz="2400" dirty="0">
                <a:latin typeface="Calibri" panose="020F0502020204030204" pitchFamily="34" charset="0"/>
              </a:rPr>
              <a:t>Dissertation outline</a:t>
            </a:r>
          </a:p>
          <a:p>
            <a:pPr>
              <a:lnSpc>
                <a:spcPct val="100000"/>
              </a:lnSpc>
            </a:pPr>
            <a:r>
              <a:rPr lang="en-GB" sz="2400" dirty="0">
                <a:latin typeface="Calibri" panose="020F0502020204030204" pitchFamily="34" charset="0"/>
              </a:rPr>
              <a:t>Project schedule</a:t>
            </a:r>
          </a:p>
          <a:p>
            <a:pPr marL="385763" indent="-385763">
              <a:lnSpc>
                <a:spcPct val="100000"/>
              </a:lnSpc>
              <a:buFont typeface="+mj-lt"/>
              <a:buAutoNum type="alphaLcParenR"/>
            </a:pPr>
            <a:endParaRPr lang="en-GB" sz="2400" dirty="0"/>
          </a:p>
          <a:p>
            <a:pPr marL="0" indent="0">
              <a:lnSpc>
                <a:spcPct val="100000"/>
              </a:lnSpc>
              <a:buNone/>
            </a:pPr>
            <a:r>
              <a:rPr lang="en-GB" sz="2400" spc="-20" dirty="0"/>
              <a:t>The proposal should demonstrate that your dissertation will be interesting, relevant and practical, with an element of originality</a:t>
            </a:r>
          </a:p>
          <a:p>
            <a:pPr marL="0" indent="0">
              <a:lnSpc>
                <a:spcPct val="100000"/>
              </a:lnSpc>
              <a:buNone/>
            </a:pPr>
            <a:endParaRPr lang="en-GB" spc="-20" dirty="0"/>
          </a:p>
          <a:p>
            <a:pPr marL="0" indent="0">
              <a:lnSpc>
                <a:spcPct val="100000"/>
              </a:lnSpc>
              <a:buNone/>
            </a:pPr>
            <a:endParaRPr lang="en-GB" spc="-20" dirty="0"/>
          </a:p>
          <a:p>
            <a:pPr marL="0" indent="0">
              <a:lnSpc>
                <a:spcPct val="100000"/>
              </a:lnSpc>
              <a:buNone/>
            </a:pPr>
            <a:endParaRPr lang="en-GB" spc="-2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5924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4633"/>
    </mc:Choice>
    <mc:Fallback>
      <p:transition advTm="34633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3743" y="339713"/>
            <a:ext cx="82391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Work to a schedule</a:t>
            </a:r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0385" y="2199811"/>
            <a:ext cx="8100658" cy="435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06593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Dissertation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394316"/>
            <a:ext cx="8280000" cy="86400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dirty="0"/>
              <a:t>A dissertation may contain most or all of the following: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EA6A16B-F052-F841-81DA-DCAC285539AA}"/>
              </a:ext>
            </a:extLst>
          </p:cNvPr>
          <p:cNvSpPr/>
          <p:nvPr/>
        </p:nvSpPr>
        <p:spPr>
          <a:xfrm>
            <a:off x="612000" y="2769634"/>
            <a:ext cx="37537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itchFamily="34" charset="0"/>
              </a:rPr>
              <a:t>Title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itchFamily="34" charset="0"/>
              </a:rPr>
              <a:t>Acknowledgements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itchFamily="34" charset="0"/>
              </a:rPr>
              <a:t>Abstract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itchFamily="34" charset="0"/>
              </a:rPr>
              <a:t>Contents page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70C0"/>
                </a:solidFill>
                <a:latin typeface="Calibri" pitchFamily="34" charset="0"/>
              </a:rPr>
              <a:t>Main body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itchFamily="34" charset="0"/>
              </a:rPr>
              <a:t>Bibliography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itchFamily="34" charset="0"/>
              </a:rPr>
              <a:t>Appendices</a:t>
            </a:r>
          </a:p>
        </p:txBody>
      </p:sp>
      <p:sp>
        <p:nvSpPr>
          <p:cNvPr id="5" name="AutoShape 5">
            <a:extLst>
              <a:ext uri="{FF2B5EF4-FFF2-40B4-BE49-F238E27FC236}">
                <a16:creationId xmlns:a16="http://schemas.microsoft.com/office/drawing/2014/main" id="{932C1852-BCD8-9F48-9370-4891D138DBB5}"/>
              </a:ext>
            </a:extLst>
          </p:cNvPr>
          <p:cNvSpPr>
            <a:spLocks/>
          </p:cNvSpPr>
          <p:nvPr/>
        </p:nvSpPr>
        <p:spPr bwMode="auto">
          <a:xfrm>
            <a:off x="3082729" y="2489697"/>
            <a:ext cx="1404922" cy="3928595"/>
          </a:xfrm>
          <a:prstGeom prst="leftBrace">
            <a:avLst>
              <a:gd name="adj1" fmla="val 15861"/>
              <a:gd name="adj2" fmla="val 49999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35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186892-ACB6-814F-ACF9-CD7AA22355D2}"/>
              </a:ext>
            </a:extLst>
          </p:cNvPr>
          <p:cNvSpPr/>
          <p:nvPr/>
        </p:nvSpPr>
        <p:spPr>
          <a:xfrm>
            <a:off x="4365732" y="2723584"/>
            <a:ext cx="4166268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  <a:latin typeface="Calibri" pitchFamily="34" charset="0"/>
              </a:rPr>
              <a:t>Introduction</a:t>
            </a:r>
          </a:p>
          <a:p>
            <a:r>
              <a:rPr lang="en-GB" sz="2400" dirty="0">
                <a:solidFill>
                  <a:srgbClr val="0070C0"/>
                </a:solidFill>
                <a:latin typeface="Calibri" pitchFamily="34" charset="0"/>
              </a:rPr>
              <a:t>Background information</a:t>
            </a:r>
          </a:p>
          <a:p>
            <a:r>
              <a:rPr lang="en-GB" sz="2400" dirty="0">
                <a:solidFill>
                  <a:srgbClr val="0070C0"/>
                </a:solidFill>
                <a:latin typeface="Calibri" pitchFamily="34" charset="0"/>
              </a:rPr>
              <a:t>Literature review</a:t>
            </a:r>
          </a:p>
          <a:p>
            <a:r>
              <a:rPr lang="en-GB" sz="2400" dirty="0">
                <a:solidFill>
                  <a:srgbClr val="0070C0"/>
                </a:solidFill>
                <a:latin typeface="Calibri" pitchFamily="34" charset="0"/>
              </a:rPr>
              <a:t>Methodology</a:t>
            </a:r>
          </a:p>
          <a:p>
            <a:r>
              <a:rPr lang="en-GB" sz="2400" dirty="0">
                <a:solidFill>
                  <a:srgbClr val="0070C0"/>
                </a:solidFill>
                <a:latin typeface="Calibri" pitchFamily="34" charset="0"/>
              </a:rPr>
              <a:t>Findings</a:t>
            </a:r>
          </a:p>
          <a:p>
            <a:r>
              <a:rPr lang="en-GB" sz="2400" dirty="0">
                <a:solidFill>
                  <a:srgbClr val="0070C0"/>
                </a:solidFill>
                <a:latin typeface="Calibri" pitchFamily="34" charset="0"/>
              </a:rPr>
              <a:t>Analysis</a:t>
            </a:r>
          </a:p>
          <a:p>
            <a:r>
              <a:rPr lang="en-GB" sz="2400" dirty="0">
                <a:solidFill>
                  <a:srgbClr val="0070C0"/>
                </a:solidFill>
                <a:latin typeface="Calibri" pitchFamily="34" charset="0"/>
              </a:rPr>
              <a:t>Discussion</a:t>
            </a:r>
            <a:r>
              <a:rPr lang="en-GB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</a:rPr>
              <a:t>/analysis</a:t>
            </a:r>
          </a:p>
          <a:p>
            <a:r>
              <a:rPr lang="en-GB" sz="2400" dirty="0">
                <a:solidFill>
                  <a:srgbClr val="0070C0"/>
                </a:solidFill>
                <a:latin typeface="Calibri" pitchFamily="34" charset="0"/>
              </a:rPr>
              <a:t>Conclusions</a:t>
            </a:r>
          </a:p>
          <a:p>
            <a:r>
              <a:rPr lang="en-GB" sz="2400" dirty="0">
                <a:solidFill>
                  <a:srgbClr val="0070C0"/>
                </a:solidFill>
                <a:latin typeface="Calibri" pitchFamily="34" charset="0"/>
              </a:rPr>
              <a:t>Recommendations</a:t>
            </a:r>
          </a:p>
          <a:p>
            <a:pPr>
              <a:lnSpc>
                <a:spcPct val="150000"/>
              </a:lnSpc>
            </a:pPr>
            <a:endParaRPr lang="en-GB" sz="2400" dirty="0">
              <a:latin typeface="Calibr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2483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46789"/>
    </mc:Choice>
    <mc:Fallback>
      <p:transition advTm="4678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DE65E-B3D3-430D-BC5C-8D6E89B19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00" y="365125"/>
            <a:ext cx="8640000" cy="864000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/>
              <a:t>Dissertation: overall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23411-12EE-44B2-8140-A1D56D131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000" y="1394316"/>
            <a:ext cx="8532000" cy="5220000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</a:pPr>
            <a:r>
              <a:rPr lang="en-GB" dirty="0">
                <a:latin typeface="Calibri" pitchFamily="34" charset="0"/>
              </a:rPr>
              <a:t>Title </a:t>
            </a:r>
            <a:r>
              <a:rPr lang="en-GB" sz="2000" dirty="0">
                <a:latin typeface="Calibri" pitchFamily="34" charset="0"/>
              </a:rPr>
              <a:t>(accurately reflecting the outcome of the dissertation)</a:t>
            </a:r>
          </a:p>
          <a:p>
            <a:pPr marL="342900" indent="-342900">
              <a:lnSpc>
                <a:spcPct val="100000"/>
              </a:lnSpc>
            </a:pPr>
            <a:r>
              <a:rPr lang="en-GB" dirty="0">
                <a:latin typeface="Calibri" pitchFamily="34" charset="0"/>
              </a:rPr>
              <a:t>Acknowledgements </a:t>
            </a:r>
            <a:r>
              <a:rPr lang="en-GB" sz="2000" dirty="0">
                <a:latin typeface="Calibri" pitchFamily="34" charset="0"/>
              </a:rPr>
              <a:t>(</a:t>
            </a:r>
            <a:r>
              <a:rPr lang="en-GB" sz="2000" i="1" dirty="0">
                <a:latin typeface="Calibri" pitchFamily="34" charset="0"/>
              </a:rPr>
              <a:t>if</a:t>
            </a:r>
            <a:r>
              <a:rPr lang="en-GB" sz="2000" dirty="0">
                <a:latin typeface="Calibri" pitchFamily="34" charset="0"/>
              </a:rPr>
              <a:t> there are people or organisations you need to acknowledge as having contributed to the creation of the report)</a:t>
            </a:r>
          </a:p>
          <a:p>
            <a:pPr marL="342900" indent="-342900">
              <a:lnSpc>
                <a:spcPct val="100000"/>
              </a:lnSpc>
            </a:pPr>
            <a:r>
              <a:rPr lang="en-GB" dirty="0">
                <a:latin typeface="Calibri" pitchFamily="34" charset="0"/>
              </a:rPr>
              <a:t>Abstract </a:t>
            </a:r>
            <a:r>
              <a:rPr lang="en-GB" sz="2000" dirty="0">
                <a:latin typeface="Calibri" pitchFamily="34" charset="0"/>
              </a:rPr>
              <a:t>(A brief, 200-300 word, standalone summary of the document, including background, key aims, methods, findings and conclusions)</a:t>
            </a:r>
          </a:p>
          <a:p>
            <a:pPr marL="342900" indent="-342900">
              <a:lnSpc>
                <a:spcPct val="100000"/>
              </a:lnSpc>
            </a:pPr>
            <a:r>
              <a:rPr lang="en-GB" dirty="0">
                <a:latin typeface="Calibri" pitchFamily="34" charset="0"/>
              </a:rPr>
              <a:t>Contents page</a:t>
            </a:r>
          </a:p>
          <a:p>
            <a:pPr marL="342900" indent="-342900">
              <a:lnSpc>
                <a:spcPct val="100000"/>
              </a:lnSpc>
            </a:pPr>
            <a:r>
              <a:rPr lang="en-GB" dirty="0">
                <a:solidFill>
                  <a:schemeClr val="accent1"/>
                </a:solidFill>
                <a:latin typeface="Calibri" pitchFamily="34" charset="0"/>
              </a:rPr>
              <a:t>Main body (see next slide)</a:t>
            </a:r>
          </a:p>
          <a:p>
            <a:pPr marL="342900" indent="-342900">
              <a:lnSpc>
                <a:spcPct val="100000"/>
              </a:lnSpc>
            </a:pPr>
            <a:r>
              <a:rPr lang="en-GB" dirty="0">
                <a:latin typeface="Calibri" pitchFamily="34" charset="0"/>
              </a:rPr>
              <a:t>Bibliography </a:t>
            </a:r>
            <a:r>
              <a:rPr lang="en-GB" sz="2000" dirty="0">
                <a:latin typeface="Calibri" pitchFamily="34" charset="0"/>
              </a:rPr>
              <a:t>(for dissertations at Masters and </a:t>
            </a:r>
            <a:r>
              <a:rPr lang="en-GB" sz="2000" dirty="0" err="1">
                <a:latin typeface="Calibri" pitchFamily="34" charset="0"/>
              </a:rPr>
              <a:t>Phd</a:t>
            </a:r>
            <a:r>
              <a:rPr lang="en-GB" sz="2000" dirty="0">
                <a:latin typeface="Calibri" pitchFamily="34" charset="0"/>
              </a:rPr>
              <a:t> level, a bibliography may reference sources </a:t>
            </a:r>
            <a:r>
              <a:rPr lang="en-GB" sz="2000" i="1" dirty="0">
                <a:latin typeface="Calibri" pitchFamily="34" charset="0"/>
              </a:rPr>
              <a:t>influential</a:t>
            </a:r>
            <a:r>
              <a:rPr lang="en-GB" sz="2000" dirty="0">
                <a:latin typeface="Calibri" pitchFamily="34" charset="0"/>
              </a:rPr>
              <a:t> to the work, in addition to work </a:t>
            </a:r>
            <a:r>
              <a:rPr lang="en-GB" sz="2000" i="1" dirty="0">
                <a:latin typeface="Calibri" pitchFamily="34" charset="0"/>
              </a:rPr>
              <a:t>cited</a:t>
            </a:r>
            <a:r>
              <a:rPr lang="en-GB" sz="2000" dirty="0">
                <a:latin typeface="Calibri" pitchFamily="34" charset="0"/>
              </a:rPr>
              <a:t> within it)</a:t>
            </a:r>
          </a:p>
          <a:p>
            <a:pPr marL="342900" indent="-342900">
              <a:lnSpc>
                <a:spcPct val="100000"/>
              </a:lnSpc>
            </a:pPr>
            <a:r>
              <a:rPr lang="en-GB" dirty="0">
                <a:latin typeface="Calibri" pitchFamily="34" charset="0"/>
              </a:rPr>
              <a:t>Appendices </a:t>
            </a:r>
            <a:r>
              <a:rPr lang="en-GB" sz="2000" dirty="0">
                <a:latin typeface="Calibri" pitchFamily="34" charset="0"/>
              </a:rPr>
              <a:t>(includes useful but supplementary information)</a:t>
            </a:r>
          </a:p>
          <a:p>
            <a:pPr marL="357188" indent="-357188">
              <a:lnSpc>
                <a:spcPct val="100000"/>
              </a:lnSpc>
              <a:spcBef>
                <a:spcPts val="2400"/>
              </a:spcBef>
            </a:pPr>
            <a:endParaRPr lang="en-GB" spc="-2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6109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27168"/>
    </mc:Choice>
    <mc:Fallback>
      <p:transition advTm="27168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8|1.4|2.9|2.9|7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6.4|5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4.1|6|3.5|3.1|3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4.1|6|3.5|3.1|3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4.1|6|3.5|3.1|3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4.1|6|3.5|3.1|3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  <p:tag name="QUESTION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4.7|4.7|5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3.3|3.9|29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3.3|3.9|29.4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767</Words>
  <Application>Microsoft Office PowerPoint</Application>
  <PresentationFormat>On-screen Show (4:3)</PresentationFormat>
  <Paragraphs>117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Century Schoolbook</vt:lpstr>
      <vt:lpstr>Office Theme</vt:lpstr>
      <vt:lpstr>PowerPoint Presentation</vt:lpstr>
      <vt:lpstr>What is a dissertation?</vt:lpstr>
      <vt:lpstr>Dissertations vs essays</vt:lpstr>
      <vt:lpstr>Dissertations vs essays</vt:lpstr>
      <vt:lpstr>Dissertation: getting started</vt:lpstr>
      <vt:lpstr>Dissertation proposal</vt:lpstr>
      <vt:lpstr>PowerPoint Presentation</vt:lpstr>
      <vt:lpstr>Dissertation structure</vt:lpstr>
      <vt:lpstr>Dissertation: overall content</vt:lpstr>
      <vt:lpstr>Dissertation: main body content</vt:lpstr>
      <vt:lpstr>Further resources</vt:lpstr>
      <vt:lpstr>Get in touch…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Copping</dc:creator>
  <cp:lastModifiedBy>Tracey Ashmore</cp:lastModifiedBy>
  <cp:revision>253</cp:revision>
  <dcterms:created xsi:type="dcterms:W3CDTF">2020-05-07T08:56:05Z</dcterms:created>
  <dcterms:modified xsi:type="dcterms:W3CDTF">2022-02-22T15:24:19Z</dcterms:modified>
</cp:coreProperties>
</file>