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5" r:id="rId2"/>
    <p:sldId id="288" r:id="rId3"/>
    <p:sldId id="272" r:id="rId4"/>
    <p:sldId id="297" r:id="rId5"/>
    <p:sldId id="286" r:id="rId6"/>
    <p:sldId id="291" r:id="rId7"/>
    <p:sldId id="284" r:id="rId8"/>
    <p:sldId id="281" r:id="rId9"/>
    <p:sldId id="270" r:id="rId10"/>
    <p:sldId id="279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D0"/>
    <a:srgbClr val="FFFDDD"/>
    <a:srgbClr val="0000FF"/>
    <a:srgbClr val="777777"/>
    <a:srgbClr val="5C2E00"/>
    <a:srgbClr val="FF9021"/>
    <a:srgbClr val="B45A00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095" autoAdjust="0"/>
    <p:restoredTop sz="86493" autoAdjust="0"/>
  </p:normalViewPr>
  <p:slideViewPr>
    <p:cSldViewPr snapToGrid="0">
      <p:cViewPr varScale="1">
        <p:scale>
          <a:sx n="98" d="100"/>
          <a:sy n="98" d="100"/>
        </p:scale>
        <p:origin x="15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308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24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94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605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220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245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Raising questions about your source materials is central to critical analysis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36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43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44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phrasebank.manchester.ac.uk/being-critical/" TargetMode="External"/><Relationship Id="rId4" Type="http://schemas.openxmlformats.org/officeDocument/2006/relationships/hyperlink" Target="http://www.kent.ac.uk/student-learning-advisory-servic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hyperlink" Target="mailto:learning@kent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183909"/>
            <a:ext cx="8722233" cy="1015663"/>
          </a:xfrm>
          <a:prstGeom prst="rect">
            <a:avLst/>
          </a:prstGeom>
          <a:noFill/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b="1">
                <a:latin typeface="Calibri" panose="020F0502020204030204" pitchFamily="34" charset="0"/>
                <a:cs typeface="Calibri" panose="020F0502020204030204" pitchFamily="34" charset="0"/>
              </a:rPr>
              <a:t>Critical analysis</a:t>
            </a:r>
            <a:endParaRPr lang="en-GB" sz="6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3458340" y="6351659"/>
            <a:ext cx="542635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000" dirty="0" err="1"/>
              <a:t>www.kent.ac.uk</a:t>
            </a:r>
            <a:r>
              <a:rPr lang="en-GB" sz="2000" dirty="0"/>
              <a:t>/student-learning-advisory-service</a:t>
            </a:r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28"/>
    </mc:Choice>
    <mc:Fallback xmlns="">
      <p:transition spd="slow" advTm="1812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43684"/>
            <a:ext cx="8640000" cy="1074753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Further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770" y="1318436"/>
            <a:ext cx="8296577" cy="52958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2400" dirty="0"/>
              <a:t>For guidance on the broader range of academic skills that will help you succeed at university, please go to the SLAS webpages </a:t>
            </a:r>
            <a:r>
              <a:rPr lang="en-GB" sz="2400" dirty="0">
                <a:hlinkClick r:id="rId4"/>
              </a:rPr>
              <a:t>http://www.kent.ac.uk/student-learning-advisory-service</a:t>
            </a:r>
            <a:r>
              <a:rPr lang="en-GB" sz="2400" dirty="0"/>
              <a:t>     where you can: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Book a </a:t>
            </a:r>
            <a:r>
              <a:rPr lang="en-GB" sz="2400" b="1" dirty="0">
                <a:solidFill>
                  <a:srgbClr val="0070C0"/>
                </a:solidFill>
              </a:rPr>
              <a:t>one-to-one appointment </a:t>
            </a:r>
            <a:r>
              <a:rPr lang="en-GB" sz="2400" dirty="0"/>
              <a:t>with a SLAS adviser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Attend a range of </a:t>
            </a:r>
            <a:r>
              <a:rPr lang="en-GB" sz="2400" b="1" dirty="0">
                <a:solidFill>
                  <a:srgbClr val="0070C0"/>
                </a:solidFill>
              </a:rPr>
              <a:t>Online Bitesize Skills Development sessions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endParaRPr lang="en-GB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2400" dirty="0"/>
              <a:t>Academic </a:t>
            </a:r>
            <a:r>
              <a:rPr lang="en-GB" sz="2400" dirty="0" err="1"/>
              <a:t>Phrasebank</a:t>
            </a:r>
            <a:r>
              <a:rPr lang="en-GB" sz="2400" dirty="0"/>
              <a:t> (University of Manchester) </a:t>
            </a:r>
            <a:r>
              <a:rPr lang="en-GB" sz="2400" dirty="0">
                <a:hlinkClick r:id="rId5"/>
              </a:rPr>
              <a:t>http://www.phrasebank.manchester.ac.uk/being-critical/</a:t>
            </a:r>
            <a:r>
              <a:rPr lang="en-GB" sz="2400" dirty="0"/>
              <a:t>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579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700">
        <p:fade/>
      </p:transition>
    </mc:Choice>
    <mc:Fallback xmlns="">
      <p:transition spd="med" advTm="457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619FBB-F689-4274-B151-CD4597B35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60"/>
          <a:stretch/>
        </p:blipFill>
        <p:spPr>
          <a:xfrm>
            <a:off x="691095" y="4459435"/>
            <a:ext cx="575774" cy="2242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368975-8959-461D-BFFE-607D868198A4}"/>
              </a:ext>
            </a:extLst>
          </p:cNvPr>
          <p:cNvSpPr/>
          <p:nvPr/>
        </p:nvSpPr>
        <p:spPr>
          <a:xfrm>
            <a:off x="608001" y="3125773"/>
            <a:ext cx="7596375" cy="44050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just" fontAlgn="ctr">
              <a:lnSpc>
                <a:spcPts val="2500"/>
              </a:lnSpc>
              <a:spcBef>
                <a:spcPct val="35000"/>
              </a:spcBef>
              <a:buClr>
                <a:schemeClr val="tx2"/>
              </a:buClr>
              <a:buSzPct val="175000"/>
            </a:pPr>
            <a:r>
              <a:rPr lang="en-GB" sz="2800" dirty="0" err="1"/>
              <a:t>www.kent.ac.uk</a:t>
            </a:r>
            <a:r>
              <a:rPr lang="en-GB" sz="2800" dirty="0"/>
              <a:t>/student-learning-advisory-service </a:t>
            </a:r>
            <a:endParaRPr lang="en-US" sz="2800" spc="-100" dirty="0">
              <a:solidFill>
                <a:srgbClr val="00388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6BA8C-4E82-4432-9EA6-BDA69E34230F}"/>
              </a:ext>
            </a:extLst>
          </p:cNvPr>
          <p:cNvSpPr txBox="1"/>
          <p:nvPr/>
        </p:nvSpPr>
        <p:spPr>
          <a:xfrm>
            <a:off x="712475" y="1670073"/>
            <a:ext cx="2986841" cy="1200329"/>
          </a:xfrm>
          <a:prstGeom prst="rect">
            <a:avLst/>
          </a:prstGeom>
          <a:solidFill>
            <a:srgbClr val="05345C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937227"/>
                </a:solidFill>
                <a:latin typeface="Century Schoolbook" panose="02040604050505020304" pitchFamily="18" charset="0"/>
              </a:rPr>
              <a:t>SLAS</a:t>
            </a:r>
          </a:p>
          <a:p>
            <a:r>
              <a:rPr lang="en-GB" sz="3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CONNECT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9C41D8-4F44-48C1-9BD1-A55B80A4114A}"/>
              </a:ext>
            </a:extLst>
          </p:cNvPr>
          <p:cNvSpPr txBox="1"/>
          <p:nvPr/>
        </p:nvSpPr>
        <p:spPr>
          <a:xfrm>
            <a:off x="3751571" y="2007198"/>
            <a:ext cx="374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pc="-50" dirty="0"/>
              <a:t>To book an appointment: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33A947-72A6-42D2-983F-BB261C314101}"/>
              </a:ext>
            </a:extLst>
          </p:cNvPr>
          <p:cNvSpPr/>
          <p:nvPr/>
        </p:nvSpPr>
        <p:spPr>
          <a:xfrm>
            <a:off x="1213919" y="4496463"/>
            <a:ext cx="343944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learning@kent.ac.uk  </a:t>
            </a:r>
            <a:endParaRPr lang="en-GB" sz="2800" dirty="0">
              <a:solidFill>
                <a:srgbClr val="201F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KentUniSLAS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b="0" i="0" dirty="0">
              <a:solidFill>
                <a:srgbClr val="201F1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73834"/>
            <a:ext cx="3600000" cy="864000"/>
          </a:xfrm>
        </p:spPr>
        <p:txBody>
          <a:bodyPr>
            <a:noAutofit/>
          </a:bodyPr>
          <a:lstStyle/>
          <a:p>
            <a:r>
              <a:rPr lang="en-GB" b="1" dirty="0"/>
              <a:t>Get in touch…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6871BB-0317-5246-B6A3-0B324F97C1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8751" y="1507924"/>
            <a:ext cx="1493916" cy="1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9137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Why be Critical?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82321"/>
            <a:ext cx="7920000" cy="382366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dirty="0"/>
              <a:t>As a student in higher education, you are expected to develop a critical approach to your studies it helps: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build your </a:t>
            </a:r>
            <a:r>
              <a:rPr lang="en-GB" sz="2400" b="1" dirty="0"/>
              <a:t>knowledge</a:t>
            </a:r>
            <a:r>
              <a:rPr lang="en-GB" sz="2400" dirty="0"/>
              <a:t> and </a:t>
            </a:r>
            <a:r>
              <a:rPr lang="en-GB" sz="2400" b="1" dirty="0"/>
              <a:t>understanding</a:t>
            </a:r>
            <a:r>
              <a:rPr lang="en-GB" sz="2400" dirty="0"/>
              <a:t>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improve your idea development and problem-solving skills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dirty="0"/>
              <a:t>Becoming skilled in critical analysis takes time, however it is a transferable skill for life</a:t>
            </a:r>
          </a:p>
        </p:txBody>
      </p:sp>
      <p:sp>
        <p:nvSpPr>
          <p:cNvPr id="4" name="TextBox 3"/>
          <p:cNvSpPr txBox="1"/>
          <p:nvPr/>
        </p:nvSpPr>
        <p:spPr>
          <a:xfrm rot="20801859">
            <a:off x="177773" y="5108726"/>
            <a:ext cx="1865376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Across disciplines</a:t>
            </a:r>
          </a:p>
        </p:txBody>
      </p:sp>
      <p:sp>
        <p:nvSpPr>
          <p:cNvPr id="5" name="TextBox 4"/>
          <p:cNvSpPr txBox="1"/>
          <p:nvPr/>
        </p:nvSpPr>
        <p:spPr>
          <a:xfrm rot="630117">
            <a:off x="1955451" y="5294589"/>
            <a:ext cx="2218944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Interpret news reports</a:t>
            </a:r>
          </a:p>
        </p:txBody>
      </p:sp>
      <p:sp>
        <p:nvSpPr>
          <p:cNvPr id="6" name="TextBox 5"/>
          <p:cNvSpPr txBox="1"/>
          <p:nvPr/>
        </p:nvSpPr>
        <p:spPr>
          <a:xfrm rot="20691881">
            <a:off x="3997653" y="4999447"/>
            <a:ext cx="2816352" cy="95410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Identify political agendas</a:t>
            </a:r>
          </a:p>
        </p:txBody>
      </p:sp>
      <p:sp>
        <p:nvSpPr>
          <p:cNvPr id="7" name="TextBox 6"/>
          <p:cNvSpPr txBox="1"/>
          <p:nvPr/>
        </p:nvSpPr>
        <p:spPr>
          <a:xfrm rot="789328">
            <a:off x="6680375" y="5141220"/>
            <a:ext cx="2292096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Make career choices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413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9137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What does it mean to be Critical?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82321"/>
            <a:ext cx="7920000" cy="465017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b="1" dirty="0"/>
              <a:t>Analysing</a:t>
            </a:r>
            <a:r>
              <a:rPr lang="en-GB" dirty="0"/>
              <a:t> and </a:t>
            </a:r>
            <a:r>
              <a:rPr lang="en-GB" b="1" dirty="0"/>
              <a:t>evaluating </a:t>
            </a:r>
            <a:r>
              <a:rPr lang="en-GB" dirty="0"/>
              <a:t>the credibility of: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sources of information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evidence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ideas and viewpoints (including your own)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practices/approaches (including your own)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dirty="0"/>
              <a:t>to be critical can also mean identifying positive elements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000" y="4807466"/>
            <a:ext cx="256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But remember…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446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70"/>
    </mc:Choice>
    <mc:Fallback xmlns="">
      <p:transition spd="slow" advTm="5907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9137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You may hear your lecturers say…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02" y="1754787"/>
            <a:ext cx="7920000" cy="46501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… that you or someone else’s work is too </a:t>
            </a:r>
            <a:r>
              <a:rPr lang="en-GB" sz="3200" b="1" dirty="0"/>
              <a:t>descriptive</a:t>
            </a:r>
            <a:r>
              <a:rPr lang="en-GB" sz="3200" dirty="0"/>
              <a:t> and that it needs to be more </a:t>
            </a:r>
            <a:r>
              <a:rPr lang="en-GB" sz="3200" b="1" dirty="0"/>
              <a:t>critical or analytical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GB" b="1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GB" b="1" dirty="0"/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080A5D0B-582A-4379-AD4D-28C92D38F751}"/>
              </a:ext>
            </a:extLst>
          </p:cNvPr>
          <p:cNvSpPr/>
          <p:nvPr/>
        </p:nvSpPr>
        <p:spPr>
          <a:xfrm>
            <a:off x="5576340" y="1053137"/>
            <a:ext cx="2805758" cy="1713142"/>
          </a:xfrm>
          <a:prstGeom prst="cloudCallout">
            <a:avLst>
              <a:gd name="adj1" fmla="val -43738"/>
              <a:gd name="adj2" fmla="val 65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But what is the difference?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498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070"/>
    </mc:Choice>
    <mc:Fallback xmlns="">
      <p:transition spd="slow" advTm="5907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53603"/>
              </p:ext>
            </p:extLst>
          </p:nvPr>
        </p:nvGraphicFramePr>
        <p:xfrm>
          <a:off x="401859" y="968616"/>
          <a:ext cx="8526241" cy="4815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769">
                  <a:extLst>
                    <a:ext uri="{9D8B030D-6E8A-4147-A177-3AD203B41FA5}">
                      <a16:colId xmlns:a16="http://schemas.microsoft.com/office/drawing/2014/main" val="1972151068"/>
                    </a:ext>
                  </a:extLst>
                </a:gridCol>
                <a:gridCol w="2764395">
                  <a:extLst>
                    <a:ext uri="{9D8B030D-6E8A-4147-A177-3AD203B41FA5}">
                      <a16:colId xmlns:a16="http://schemas.microsoft.com/office/drawing/2014/main" val="273205486"/>
                    </a:ext>
                  </a:extLst>
                </a:gridCol>
                <a:gridCol w="1569584">
                  <a:extLst>
                    <a:ext uri="{9D8B030D-6E8A-4147-A177-3AD203B41FA5}">
                      <a16:colId xmlns:a16="http://schemas.microsoft.com/office/drawing/2014/main" val="3807862906"/>
                    </a:ext>
                  </a:extLst>
                </a:gridCol>
                <a:gridCol w="3756493">
                  <a:extLst>
                    <a:ext uri="{9D8B030D-6E8A-4147-A177-3AD203B41FA5}">
                      <a16:colId xmlns:a16="http://schemas.microsoft.com/office/drawing/2014/main" val="1677176193"/>
                    </a:ext>
                  </a:extLst>
                </a:gridCol>
              </a:tblGrid>
              <a:tr h="298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>
                          <a:effectLst/>
                        </a:rPr>
                        <a:t> 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625742163"/>
                  </a:ext>
                </a:extLst>
              </a:tr>
              <a:tr h="751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1038862893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3243704206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3969579611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1694524490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3004731619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145426903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8304" y="910075"/>
            <a:ext cx="275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Describing (descriptive)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7925" y="899598"/>
            <a:ext cx="3690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Analysing (critical / analytical)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8304" y="1478672"/>
            <a:ext cx="245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Stating what happened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3281" y="1337948"/>
            <a:ext cx="3064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Identifying the significance of what happened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8304" y="2185593"/>
            <a:ext cx="3064510" cy="392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Noting the method used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23281" y="2042820"/>
            <a:ext cx="3281807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Indicating whether or not the methodology is suitable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23280" y="2806759"/>
            <a:ext cx="3504819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Evaluating the significance of details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08304" y="3647730"/>
            <a:ext cx="2757486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Stating links between items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23280" y="3560829"/>
            <a:ext cx="3504819" cy="710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Showing the relevance of links between items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8304" y="4333891"/>
            <a:ext cx="2540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Stating when something happened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423280" y="4343543"/>
            <a:ext cx="25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Identifying why timing is important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8304" y="5208036"/>
            <a:ext cx="1603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Stating options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72352" y="5067750"/>
            <a:ext cx="346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Evaluating the options and stating which should be selected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08304" y="2928075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Listing details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A30D7A0-0DA4-48BA-8A34-C6641385220F}"/>
              </a:ext>
            </a:extLst>
          </p:cNvPr>
          <p:cNvCxnSpPr/>
          <p:nvPr/>
        </p:nvCxnSpPr>
        <p:spPr>
          <a:xfrm>
            <a:off x="3906076" y="1633928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36CC3DF-7333-4FF8-AE8E-BC5E269C8924}"/>
              </a:ext>
            </a:extLst>
          </p:cNvPr>
          <p:cNvCxnSpPr/>
          <p:nvPr/>
        </p:nvCxnSpPr>
        <p:spPr>
          <a:xfrm>
            <a:off x="3906076" y="2430905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91A129A-3CB1-4F64-9345-EC6B3E5AE7BD}"/>
              </a:ext>
            </a:extLst>
          </p:cNvPr>
          <p:cNvCxnSpPr/>
          <p:nvPr/>
        </p:nvCxnSpPr>
        <p:spPr>
          <a:xfrm>
            <a:off x="3906076" y="3122950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5FB7099-627E-4B59-9A26-234F51FDF69F}"/>
              </a:ext>
            </a:extLst>
          </p:cNvPr>
          <p:cNvCxnSpPr/>
          <p:nvPr/>
        </p:nvCxnSpPr>
        <p:spPr>
          <a:xfrm>
            <a:off x="3906076" y="3889946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1AB4134-79A2-42E5-ABD0-90A7C3EEB6DB}"/>
              </a:ext>
            </a:extLst>
          </p:cNvPr>
          <p:cNvCxnSpPr/>
          <p:nvPr/>
        </p:nvCxnSpPr>
        <p:spPr>
          <a:xfrm>
            <a:off x="3906076" y="4684426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B0921BA-0461-40C0-B945-9E89D3C6B408}"/>
              </a:ext>
            </a:extLst>
          </p:cNvPr>
          <p:cNvCxnSpPr/>
          <p:nvPr/>
        </p:nvCxnSpPr>
        <p:spPr>
          <a:xfrm>
            <a:off x="3906076" y="5433934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DDFF21B-79C0-40D1-98D0-D3115D7CFBEB}"/>
              </a:ext>
            </a:extLst>
          </p:cNvPr>
          <p:cNvSpPr txBox="1"/>
          <p:nvPr/>
        </p:nvSpPr>
        <p:spPr>
          <a:xfrm>
            <a:off x="3358896" y="912004"/>
            <a:ext cx="2042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move towards 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2E060440-C8C6-4634-BB66-C656CEE1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9137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Difference between being </a:t>
            </a:r>
            <a:r>
              <a:rPr lang="en-GB" sz="3200" b="1" dirty="0"/>
              <a:t>descriptive</a:t>
            </a:r>
            <a:r>
              <a:rPr lang="en-GB" sz="3200" dirty="0"/>
              <a:t> and </a:t>
            </a:r>
            <a:r>
              <a:rPr lang="en-GB" sz="3200" b="1" dirty="0"/>
              <a:t>critical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462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018"/>
    </mc:Choice>
    <mc:Fallback xmlns="">
      <p:transition spd="slow" advTm="9701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36717"/>
              </p:ext>
            </p:extLst>
          </p:nvPr>
        </p:nvGraphicFramePr>
        <p:xfrm>
          <a:off x="339566" y="965503"/>
          <a:ext cx="5640122" cy="4815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982">
                  <a:extLst>
                    <a:ext uri="{9D8B030D-6E8A-4147-A177-3AD203B41FA5}">
                      <a16:colId xmlns:a16="http://schemas.microsoft.com/office/drawing/2014/main" val="1972151068"/>
                    </a:ext>
                  </a:extLst>
                </a:gridCol>
                <a:gridCol w="1830406">
                  <a:extLst>
                    <a:ext uri="{9D8B030D-6E8A-4147-A177-3AD203B41FA5}">
                      <a16:colId xmlns:a16="http://schemas.microsoft.com/office/drawing/2014/main" val="273205486"/>
                    </a:ext>
                  </a:extLst>
                </a:gridCol>
                <a:gridCol w="1009101">
                  <a:extLst>
                    <a:ext uri="{9D8B030D-6E8A-4147-A177-3AD203B41FA5}">
                      <a16:colId xmlns:a16="http://schemas.microsoft.com/office/drawing/2014/main" val="3807862906"/>
                    </a:ext>
                  </a:extLst>
                </a:gridCol>
                <a:gridCol w="2450633">
                  <a:extLst>
                    <a:ext uri="{9D8B030D-6E8A-4147-A177-3AD203B41FA5}">
                      <a16:colId xmlns:a16="http://schemas.microsoft.com/office/drawing/2014/main" val="1677176193"/>
                    </a:ext>
                  </a:extLst>
                </a:gridCol>
              </a:tblGrid>
              <a:tr h="298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>
                          <a:effectLst/>
                        </a:rPr>
                        <a:t> </a:t>
                      </a:r>
                      <a:endParaRPr lang="en-GB" sz="13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move to</a:t>
                      </a: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625742163"/>
                  </a:ext>
                </a:extLst>
              </a:tr>
              <a:tr h="751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1038862893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3243704206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3969579611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1694524490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3004731619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3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145426903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0839" y="923039"/>
            <a:ext cx="119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Describing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02011" y="926564"/>
            <a:ext cx="119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Analysing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184" y="1454136"/>
            <a:ext cx="1890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happened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8731" y="1454136"/>
            <a:ext cx="2397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Identifying significance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2184" y="2190298"/>
            <a:ext cx="1603248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Noting 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8731" y="2190298"/>
            <a:ext cx="1881377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Method suitable?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8764" y="2783117"/>
            <a:ext cx="2357344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Evaluating significance of details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5391" y="3687426"/>
            <a:ext cx="141487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Linking items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9080" y="3589462"/>
            <a:ext cx="2523743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/>
              <a:t>Relevance of linking items</a:t>
            </a:r>
            <a:endParaRPr lang="en-GB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5391" y="4395961"/>
            <a:ext cx="1505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Stating when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4321" y="4330435"/>
            <a:ext cx="25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Identifying why timing’s important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5391" y="5213198"/>
            <a:ext cx="1603248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Stating options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8764" y="5064466"/>
            <a:ext cx="2357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Evaluating options and stating which to select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5391" y="2911739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Listing details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518751"/>
              </p:ext>
            </p:extLst>
          </p:nvPr>
        </p:nvGraphicFramePr>
        <p:xfrm>
          <a:off x="6032388" y="965502"/>
          <a:ext cx="2792951" cy="4815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2951">
                  <a:extLst>
                    <a:ext uri="{9D8B030D-6E8A-4147-A177-3AD203B41FA5}">
                      <a16:colId xmlns:a16="http://schemas.microsoft.com/office/drawing/2014/main" val="3843235254"/>
                    </a:ext>
                  </a:extLst>
                </a:gridCol>
              </a:tblGrid>
              <a:tr h="298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1218711238"/>
                  </a:ext>
                </a:extLst>
              </a:tr>
              <a:tr h="751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2017832746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816922258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1450935422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2790992648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2097528882"/>
                  </a:ext>
                </a:extLst>
              </a:tr>
              <a:tr h="75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3" marR="64493" marT="0" marB="0"/>
                </a:tc>
                <a:extLst>
                  <a:ext uri="{0D108BD9-81ED-4DB2-BD59-A6C34878D82A}">
                    <a16:rowId xmlns:a16="http://schemas.microsoft.com/office/drawing/2014/main" val="569179258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31455" y="923039"/>
            <a:ext cx="119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Questions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48937" y="1274087"/>
            <a:ext cx="2359851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en-GB" b="1" i="1" dirty="0">
                <a:solidFill>
                  <a:prstClr val="white"/>
                </a:solidFill>
              </a:rPr>
              <a:t>Why</a:t>
            </a:r>
            <a:r>
              <a:rPr lang="en-GB" b="1" dirty="0">
                <a:solidFill>
                  <a:prstClr val="white"/>
                </a:solidFill>
              </a:rPr>
              <a:t> </a:t>
            </a:r>
            <a:r>
              <a:rPr lang="en-GB" dirty="0">
                <a:solidFill>
                  <a:prstClr val="white"/>
                </a:solidFill>
              </a:rPr>
              <a:t>is what happened important/relevant?</a:t>
            </a:r>
            <a:endParaRPr lang="en-GB" dirty="0">
              <a:solidFill>
                <a:prstClr val="whit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8382" y="2066102"/>
            <a:ext cx="270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What could be </a:t>
            </a:r>
            <a:r>
              <a:rPr lang="en-GB" b="1" dirty="0">
                <a:solidFill>
                  <a:schemeClr val="bg1"/>
                </a:solidFill>
              </a:rPr>
              <a:t>improved </a:t>
            </a:r>
            <a:r>
              <a:rPr lang="en-GB" dirty="0">
                <a:solidFill>
                  <a:schemeClr val="bg1"/>
                </a:solidFill>
              </a:rPr>
              <a:t>or should be </a:t>
            </a:r>
            <a:r>
              <a:rPr lang="en-GB" b="1" dirty="0">
                <a:solidFill>
                  <a:schemeClr val="bg1"/>
                </a:solidFill>
              </a:rPr>
              <a:t>questioned</a:t>
            </a:r>
            <a:r>
              <a:rPr lang="en-GB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8024" y="2946436"/>
            <a:ext cx="27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do the details tell us?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8176" y="3609133"/>
            <a:ext cx="2221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bg1"/>
                </a:solidFill>
              </a:rPr>
              <a:t>Why</a:t>
            </a:r>
            <a:r>
              <a:rPr lang="en-GB" dirty="0">
                <a:solidFill>
                  <a:schemeClr val="bg1"/>
                </a:solidFill>
              </a:rPr>
              <a:t> should items be linked?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85616" y="4330435"/>
            <a:ext cx="2244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is the </a:t>
            </a:r>
            <a:r>
              <a:rPr lang="en-GB" b="1" i="1" dirty="0">
                <a:solidFill>
                  <a:schemeClr val="bg1"/>
                </a:solidFill>
              </a:rPr>
              <a:t>historical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b="1" i="1" dirty="0">
                <a:solidFill>
                  <a:schemeClr val="bg1"/>
                </a:solidFill>
              </a:rPr>
              <a:t>significance</a:t>
            </a:r>
            <a:r>
              <a:rPr lang="en-GB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4316" y="5157023"/>
            <a:ext cx="2649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What options are the most valid and </a:t>
            </a:r>
            <a:r>
              <a:rPr lang="en-GB" b="1" i="1" dirty="0">
                <a:solidFill>
                  <a:schemeClr val="bg1"/>
                </a:solidFill>
              </a:rPr>
              <a:t>Why?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88A0BB4-2052-48C5-9513-C4BE5F98C169}"/>
              </a:ext>
            </a:extLst>
          </p:cNvPr>
          <p:cNvCxnSpPr/>
          <p:nvPr/>
        </p:nvCxnSpPr>
        <p:spPr>
          <a:xfrm>
            <a:off x="2593087" y="1633928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621075B-43EE-49D7-96C4-DF01BAC8C97A}"/>
              </a:ext>
            </a:extLst>
          </p:cNvPr>
          <p:cNvCxnSpPr/>
          <p:nvPr/>
        </p:nvCxnSpPr>
        <p:spPr>
          <a:xfrm>
            <a:off x="2593087" y="2413416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0F3C81E-9F47-4DB7-9855-D14283C8A680}"/>
              </a:ext>
            </a:extLst>
          </p:cNvPr>
          <p:cNvCxnSpPr/>
          <p:nvPr/>
        </p:nvCxnSpPr>
        <p:spPr>
          <a:xfrm>
            <a:off x="2593087" y="3147934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7E82848-B65E-42BF-9727-545A4144E416}"/>
              </a:ext>
            </a:extLst>
          </p:cNvPr>
          <p:cNvCxnSpPr/>
          <p:nvPr/>
        </p:nvCxnSpPr>
        <p:spPr>
          <a:xfrm>
            <a:off x="2593087" y="3899941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9E01C73-2D2E-46FD-A08E-5E9B8E965644}"/>
              </a:ext>
            </a:extLst>
          </p:cNvPr>
          <p:cNvCxnSpPr/>
          <p:nvPr/>
        </p:nvCxnSpPr>
        <p:spPr>
          <a:xfrm>
            <a:off x="2593087" y="4634459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740CBC1-8B16-447C-992B-EFFCA868508A}"/>
              </a:ext>
            </a:extLst>
          </p:cNvPr>
          <p:cNvCxnSpPr/>
          <p:nvPr/>
        </p:nvCxnSpPr>
        <p:spPr>
          <a:xfrm>
            <a:off x="2593087" y="5383967"/>
            <a:ext cx="936000" cy="0"/>
          </a:xfrm>
          <a:prstGeom prst="straightConnector1">
            <a:avLst/>
          </a:prstGeom>
          <a:ln w="6032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itle 1">
            <a:extLst>
              <a:ext uri="{FF2B5EF4-FFF2-40B4-BE49-F238E27FC236}">
                <a16:creationId xmlns:a16="http://schemas.microsoft.com/office/drawing/2014/main" id="{628A77DB-63FD-4DF5-88BC-E6A8A93A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9137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2800" dirty="0"/>
              <a:t>Questions to ask and answer to help you be more </a:t>
            </a:r>
            <a:r>
              <a:rPr lang="en-GB" sz="2800" b="1" dirty="0"/>
              <a:t>critical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886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355"/>
    </mc:Choice>
    <mc:Fallback xmlns="">
      <p:transition spd="slow" advTm="11235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189137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Questioning Sources</a:t>
            </a:r>
          </a:p>
        </p:txBody>
      </p:sp>
      <p:sp>
        <p:nvSpPr>
          <p:cNvPr id="4" name="TextBox 3"/>
          <p:cNvSpPr txBox="1"/>
          <p:nvPr/>
        </p:nvSpPr>
        <p:spPr>
          <a:xfrm rot="21108814">
            <a:off x="705628" y="1348485"/>
            <a:ext cx="1306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Who?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0357" y="1624110"/>
            <a:ext cx="128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What?</a:t>
            </a:r>
          </a:p>
        </p:txBody>
      </p:sp>
      <p:sp>
        <p:nvSpPr>
          <p:cNvPr id="6" name="TextBox 5"/>
          <p:cNvSpPr txBox="1"/>
          <p:nvPr/>
        </p:nvSpPr>
        <p:spPr>
          <a:xfrm rot="961950">
            <a:off x="6420511" y="1331449"/>
            <a:ext cx="1795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Where?</a:t>
            </a:r>
          </a:p>
        </p:txBody>
      </p:sp>
      <p:sp>
        <p:nvSpPr>
          <p:cNvPr id="7" name="TextBox 6"/>
          <p:cNvSpPr txBox="1"/>
          <p:nvPr/>
        </p:nvSpPr>
        <p:spPr>
          <a:xfrm rot="21038176">
            <a:off x="907181" y="3825929"/>
            <a:ext cx="1275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When?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42631" y="3764742"/>
            <a:ext cx="1182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Why?</a:t>
            </a:r>
          </a:p>
        </p:txBody>
      </p:sp>
      <p:sp>
        <p:nvSpPr>
          <p:cNvPr id="9" name="TextBox 8"/>
          <p:cNvSpPr txBox="1"/>
          <p:nvPr/>
        </p:nvSpPr>
        <p:spPr>
          <a:xfrm rot="1078852">
            <a:off x="6783212" y="3919476"/>
            <a:ext cx="1243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How?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7388" y="1832955"/>
            <a:ext cx="1725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authors / academics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447477" y="2261347"/>
            <a:ext cx="1645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claims made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40820" y="2028614"/>
            <a:ext cx="1870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location of research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3111" y="4475807"/>
            <a:ext cx="1568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historical context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48310" y="4287962"/>
            <a:ext cx="1670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rationale for the argument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88268" y="4621866"/>
            <a:ext cx="2633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methodological issues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257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70"/>
    </mc:Choice>
    <mc:Fallback xmlns="">
      <p:transition spd="slow" advTm="5617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04031" y="5509280"/>
            <a:ext cx="6808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Each criticism must be supported by evidence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066680"/>
            <a:ext cx="7943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 critical researcher is always </a:t>
            </a:r>
            <a:r>
              <a:rPr lang="en-GB" sz="2800" b="1" i="1" dirty="0"/>
              <a:t>questioning</a:t>
            </a:r>
            <a:r>
              <a:rPr lang="en-GB" sz="2800" dirty="0"/>
              <a:t> - nothing is taken for granted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2064" y="2624080"/>
            <a:ext cx="7943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Analysis and criticism = informed judgment or interpretation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432530-5EDC-45F3-9AAC-DF211F96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735" y="365126"/>
            <a:ext cx="830455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Moving beyond </a:t>
            </a:r>
            <a:r>
              <a:rPr lang="en-GB" sz="4000" b="1" dirty="0"/>
              <a:t>describing</a:t>
            </a:r>
            <a:r>
              <a:rPr lang="en-GB" sz="4000" dirty="0"/>
              <a:t> to </a:t>
            </a:r>
            <a:r>
              <a:rPr lang="en-GB" sz="4000" b="1" dirty="0"/>
              <a:t>analysing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271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26"/>
    </mc:Choice>
    <mc:Fallback xmlns="">
      <p:transition spd="slow" advTm="45526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131589"/>
            <a:ext cx="7958976" cy="5220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3200" dirty="0"/>
              <a:t>You should now find it easier to: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Identify the differences between descriptive writing and critical analysis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Write in a more critical/analytical style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r>
              <a:rPr lang="en-GB" dirty="0"/>
              <a:t>Recognise critical analysis in your sources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GB" sz="1400" spc="-20" dirty="0"/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pc="-20" dirty="0"/>
              <a:t>If you would like to understand more about critical analysis, please book a 1:1 appointment, or contact us at </a:t>
            </a:r>
            <a:r>
              <a:rPr lang="en-GB" spc="-2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learning@kent.ac.uk</a:t>
            </a:r>
            <a:r>
              <a:rPr lang="en-GB" spc="-2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88" y="267589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Critical Analysis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24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336"/>
    </mc:Choice>
    <mc:Fallback xmlns="">
      <p:transition spd="slow" advTm="2633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1|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4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.2|12|14.1|13.9|5.9|1.8|2.1|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3|15.9|18.4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3|15.9|18.4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7.7|1.7|0.9|0.8|1|3.5|12.4|5|9.3|5.6|9|3.7|6.5|5|9.3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8|1.9|1.3|1.8|1|21.2|1|5.4|13.8|9.2|8.1|11.5|1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.2|9.4|2|3.6|1.9|6.5|1.4|2.8|8.6|1.9|5.7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|18.7|1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1.6|4.3|1.5|1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599</Words>
  <Application>Microsoft Office PowerPoint</Application>
  <PresentationFormat>On-screen Show (4:3)</PresentationFormat>
  <Paragraphs>132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Why be Critical?</vt:lpstr>
      <vt:lpstr>What does it mean to be Critical?</vt:lpstr>
      <vt:lpstr>You may hear your lecturers say…</vt:lpstr>
      <vt:lpstr>Difference between being descriptive and critical</vt:lpstr>
      <vt:lpstr>Questions to ask and answer to help you be more critical</vt:lpstr>
      <vt:lpstr>Questioning Sources</vt:lpstr>
      <vt:lpstr>Moving beyond describing to analysing</vt:lpstr>
      <vt:lpstr>Critical Analysis</vt:lpstr>
      <vt:lpstr>Further resources</vt:lpstr>
      <vt:lpstr>Get in touch…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202</cp:revision>
  <dcterms:created xsi:type="dcterms:W3CDTF">2020-05-07T08:56:05Z</dcterms:created>
  <dcterms:modified xsi:type="dcterms:W3CDTF">2022-02-22T15:22:43Z</dcterms:modified>
</cp:coreProperties>
</file>