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72" r:id="rId3"/>
    <p:sldId id="279" r:id="rId4"/>
    <p:sldId id="280" r:id="rId5"/>
    <p:sldId id="291" r:id="rId6"/>
    <p:sldId id="292" r:id="rId7"/>
    <p:sldId id="296" r:id="rId8"/>
    <p:sldId id="271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FDD0"/>
    <a:srgbClr val="777777"/>
    <a:srgbClr val="CC00FF"/>
    <a:srgbClr val="B45A00"/>
    <a:srgbClr val="FFFDDD"/>
    <a:srgbClr val="5C2E00"/>
    <a:srgbClr val="FF9021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189" autoAdjust="0"/>
  </p:normalViewPr>
  <p:slideViewPr>
    <p:cSldViewPr snapToGrid="0">
      <p:cViewPr varScale="1">
        <p:scale>
          <a:sx n="102" d="100"/>
          <a:sy n="102" d="100"/>
        </p:scale>
        <p:origin x="18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E31F-DEE9-41A4-B5F9-5CDB68AC85F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73FA-CBC3-4E8E-AB7E-D17E626C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67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79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30g tube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0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30g tube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03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67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6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9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3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0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keyboard&#10;&#10;Description automatically generated">
            <a:extLst>
              <a:ext uri="{FF2B5EF4-FFF2-40B4-BE49-F238E27FC236}">
                <a16:creationId xmlns:a16="http://schemas.microsoft.com/office/drawing/2014/main" id="{81108153-77C8-489F-9451-EC6BA91B2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9"/>
          <a:stretch/>
        </p:blipFill>
        <p:spPr>
          <a:xfrm>
            <a:off x="0" y="2947647"/>
            <a:ext cx="9144000" cy="3906005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D1655A4C-D83C-4230-9EF0-33609FACD9B9}"/>
              </a:ext>
            </a:extLst>
          </p:cNvPr>
          <p:cNvSpPr/>
          <p:nvPr/>
        </p:nvSpPr>
        <p:spPr>
          <a:xfrm>
            <a:off x="4251488" y="6342233"/>
            <a:ext cx="4892511" cy="4251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ctr">
              <a:lnSpc>
                <a:spcPts val="2500"/>
              </a:lnSpc>
              <a:spcBef>
                <a:spcPct val="35000"/>
              </a:spcBef>
              <a:buClr>
                <a:schemeClr val="tx2"/>
              </a:buClr>
              <a:buSzPct val="175000"/>
            </a:pPr>
            <a:r>
              <a:rPr lang="en-US" sz="2000" spc="-100" dirty="0">
                <a:solidFill>
                  <a:srgbClr val="00388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www.kent.ac.uk/student-learning-advisory-service</a:t>
            </a:r>
          </a:p>
        </p:txBody>
      </p:sp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86DCAB-2CE8-43C1-92C2-74136878DB5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8" y="1"/>
            <a:ext cx="3582147" cy="108000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3CC9316-F753-44C5-9CC7-A664C2FDC279}"/>
              </a:ext>
            </a:extLst>
          </p:cNvPr>
          <p:cNvSpPr txBox="1"/>
          <p:nvPr/>
        </p:nvSpPr>
        <p:spPr>
          <a:xfrm>
            <a:off x="226717" y="1183909"/>
            <a:ext cx="8722233" cy="1938992"/>
          </a:xfrm>
          <a:prstGeom prst="rect">
            <a:avLst/>
          </a:prstGeom>
          <a:solidFill>
            <a:srgbClr val="FFFDDD"/>
          </a:solidFill>
          <a:ln w="19050">
            <a:solidFill>
              <a:srgbClr val="0038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latin typeface="Calibri" panose="020F0502020204030204" pitchFamily="34" charset="0"/>
                <a:cs typeface="Calibri" panose="020F0502020204030204" pitchFamily="34" charset="0"/>
              </a:rPr>
              <a:t>Changing Solution Strengths</a:t>
            </a:r>
          </a:p>
        </p:txBody>
      </p:sp>
    </p:spTree>
    <p:extLst>
      <p:ext uri="{BB962C8B-B14F-4D97-AF65-F5344CB8AC3E}">
        <p14:creationId xmlns:p14="http://schemas.microsoft.com/office/powerpoint/2010/main" val="18476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84581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Changing solution 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3801"/>
            <a:ext cx="7920000" cy="522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3200" dirty="0"/>
              <a:t>Introduction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How to decrease or increase the strength of a solution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Percentage strengths only (</a:t>
            </a:r>
            <a:r>
              <a:rPr lang="en-GB" i="1" dirty="0"/>
              <a:t>v/v</a:t>
            </a:r>
            <a:r>
              <a:rPr lang="en-GB" dirty="0"/>
              <a:t> &amp; </a:t>
            </a:r>
            <a:r>
              <a:rPr lang="en-GB" i="1" dirty="0"/>
              <a:t>w/w</a:t>
            </a:r>
            <a:r>
              <a:rPr lang="en-GB" dirty="0"/>
              <a:t> only)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Bio/chem/Stage II pharm students</a:t>
            </a:r>
          </a:p>
        </p:txBody>
      </p:sp>
    </p:spTree>
    <p:extLst>
      <p:ext uri="{BB962C8B-B14F-4D97-AF65-F5344CB8AC3E}">
        <p14:creationId xmlns:p14="http://schemas.microsoft.com/office/powerpoint/2010/main" val="273446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5CB77D9-1BE1-4D8A-A35B-CA4330031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15976"/>
            <a:ext cx="8371745" cy="46007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dirty="0"/>
              <a:t>How much diluent should you add to 100mL of a 10% </a:t>
            </a:r>
            <a:r>
              <a:rPr lang="en-GB" i="1" dirty="0"/>
              <a:t>v/v</a:t>
            </a:r>
            <a:r>
              <a:rPr lang="en-GB" dirty="0"/>
              <a:t> solution to reduce it in strength to a 4% solution?</a:t>
            </a:r>
          </a:p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i="1" dirty="0"/>
              <a:t>1). Use C</a:t>
            </a:r>
            <a:r>
              <a:rPr lang="en-GB" i="1" baseline="-25000" dirty="0"/>
              <a:t>1</a:t>
            </a:r>
            <a:r>
              <a:rPr lang="en-GB" i="1" dirty="0"/>
              <a:t>V</a:t>
            </a:r>
            <a:r>
              <a:rPr lang="en-GB" i="1" baseline="-25000" dirty="0"/>
              <a:t>1 </a:t>
            </a:r>
            <a:r>
              <a:rPr lang="en-GB" i="1" dirty="0"/>
              <a:t>= C</a:t>
            </a:r>
            <a:r>
              <a:rPr lang="en-GB" i="1" baseline="-25000" dirty="0"/>
              <a:t>2</a:t>
            </a:r>
            <a:r>
              <a:rPr lang="en-GB" i="1" dirty="0"/>
              <a:t>V</a:t>
            </a:r>
            <a:r>
              <a:rPr lang="en-GB" i="1" baseline="-25000" dirty="0"/>
              <a:t>2</a:t>
            </a:r>
            <a:r>
              <a:rPr lang="en-GB" i="1" dirty="0"/>
              <a:t> to calculate the equivalent volume</a:t>
            </a:r>
          </a:p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endParaRPr lang="en-GB" i="1" dirty="0"/>
          </a:p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endParaRPr lang="en-GB" i="1" dirty="0"/>
          </a:p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endParaRPr lang="en-GB" sz="1200" i="1" dirty="0"/>
          </a:p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i="1" dirty="0"/>
              <a:t>2). Subtract original volume from new volume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Diluting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7EBB67-1ED6-4CFB-938A-C69B41029B34}"/>
                  </a:ext>
                </a:extLst>
              </p:cNvPr>
              <p:cNvSpPr txBox="1"/>
              <p:nvPr/>
            </p:nvSpPr>
            <p:spPr>
              <a:xfrm>
                <a:off x="604705" y="3466583"/>
                <a:ext cx="7997702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10%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×100=4%×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10×100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=250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7EBB67-1ED6-4CFB-938A-C69B41029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05" y="3466583"/>
                <a:ext cx="7997702" cy="806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7E69C8B4-5C87-4BCA-882B-1258BBE92499}"/>
              </a:ext>
            </a:extLst>
          </p:cNvPr>
          <p:cNvSpPr txBox="1"/>
          <p:nvPr/>
        </p:nvSpPr>
        <p:spPr>
          <a:xfrm>
            <a:off x="408532" y="3034340"/>
            <a:ext cx="3009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percentages cancel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D63E48-A4D6-4BFB-A8FF-E8867D709334}"/>
              </a:ext>
            </a:extLst>
          </p:cNvPr>
          <p:cNvSpPr txBox="1"/>
          <p:nvPr/>
        </p:nvSpPr>
        <p:spPr>
          <a:xfrm>
            <a:off x="3936924" y="2956850"/>
            <a:ext cx="3546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transpose and solve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B5C0BE7-F0A9-4267-961A-E70BF3470571}"/>
                  </a:ext>
                </a:extLst>
              </p:cNvPr>
              <p:cNvSpPr txBox="1"/>
              <p:nvPr/>
            </p:nvSpPr>
            <p:spPr>
              <a:xfrm>
                <a:off x="1530969" y="5582256"/>
                <a:ext cx="61103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250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𝑚𝐿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−100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𝑚𝐿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=150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𝑚𝐿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GB" sz="2800" b="0" i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GB" sz="2800" b="0" i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800" b="0" i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diluent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B5C0BE7-F0A9-4267-961A-E70BF3470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969" y="5582256"/>
                <a:ext cx="611032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5B9C976-BBF6-436D-BE21-A59A2F91C03D}"/>
              </a:ext>
            </a:extLst>
          </p:cNvPr>
          <p:cNvSpPr/>
          <p:nvPr/>
        </p:nvSpPr>
        <p:spPr>
          <a:xfrm rot="20725980">
            <a:off x="1089498" y="3696515"/>
            <a:ext cx="311285" cy="437745"/>
          </a:xfrm>
          <a:custGeom>
            <a:avLst/>
            <a:gdLst>
              <a:gd name="connsiteX0" fmla="*/ 0 w 311285"/>
              <a:gd name="connsiteY0" fmla="*/ 0 h 437745"/>
              <a:gd name="connsiteX1" fmla="*/ 68094 w 311285"/>
              <a:gd name="connsiteY1" fmla="*/ 87549 h 437745"/>
              <a:gd name="connsiteX2" fmla="*/ 87549 w 311285"/>
              <a:gd name="connsiteY2" fmla="*/ 126459 h 437745"/>
              <a:gd name="connsiteX3" fmla="*/ 126460 w 311285"/>
              <a:gd name="connsiteY3" fmla="*/ 175098 h 437745"/>
              <a:gd name="connsiteX4" fmla="*/ 165371 w 311285"/>
              <a:gd name="connsiteY4" fmla="*/ 252919 h 437745"/>
              <a:gd name="connsiteX5" fmla="*/ 214009 w 311285"/>
              <a:gd name="connsiteY5" fmla="*/ 301557 h 437745"/>
              <a:gd name="connsiteX6" fmla="*/ 252919 w 311285"/>
              <a:gd name="connsiteY6" fmla="*/ 350196 h 437745"/>
              <a:gd name="connsiteX7" fmla="*/ 272375 w 311285"/>
              <a:gd name="connsiteY7" fmla="*/ 369651 h 437745"/>
              <a:gd name="connsiteX8" fmla="*/ 282102 w 311285"/>
              <a:gd name="connsiteY8" fmla="*/ 398834 h 437745"/>
              <a:gd name="connsiteX9" fmla="*/ 311285 w 311285"/>
              <a:gd name="connsiteY9" fmla="*/ 437745 h 43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285" h="437745">
                <a:moveTo>
                  <a:pt x="0" y="0"/>
                </a:moveTo>
                <a:cubicBezTo>
                  <a:pt x="23139" y="27766"/>
                  <a:pt x="49818" y="55566"/>
                  <a:pt x="68094" y="87549"/>
                </a:cubicBezTo>
                <a:cubicBezTo>
                  <a:pt x="75288" y="100139"/>
                  <a:pt x="79505" y="114394"/>
                  <a:pt x="87549" y="126459"/>
                </a:cubicBezTo>
                <a:cubicBezTo>
                  <a:pt x="114500" y="166885"/>
                  <a:pt x="102902" y="122092"/>
                  <a:pt x="126460" y="175098"/>
                </a:cubicBezTo>
                <a:cubicBezTo>
                  <a:pt x="162228" y="255576"/>
                  <a:pt x="125415" y="212965"/>
                  <a:pt x="165371" y="252919"/>
                </a:cubicBezTo>
                <a:cubicBezTo>
                  <a:pt x="200979" y="324138"/>
                  <a:pt x="162889" y="270885"/>
                  <a:pt x="214009" y="301557"/>
                </a:cubicBezTo>
                <a:cubicBezTo>
                  <a:pt x="232075" y="312397"/>
                  <a:pt x="240685" y="334904"/>
                  <a:pt x="252919" y="350196"/>
                </a:cubicBezTo>
                <a:cubicBezTo>
                  <a:pt x="258648" y="357358"/>
                  <a:pt x="265890" y="363166"/>
                  <a:pt x="272375" y="369651"/>
                </a:cubicBezTo>
                <a:cubicBezTo>
                  <a:pt x="275617" y="379379"/>
                  <a:pt x="277516" y="389663"/>
                  <a:pt x="282102" y="398834"/>
                </a:cubicBezTo>
                <a:cubicBezTo>
                  <a:pt x="293100" y="420829"/>
                  <a:pt x="297607" y="424065"/>
                  <a:pt x="311285" y="437745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B859457-BABC-42DD-9BDE-B227D9F4CE5C}"/>
              </a:ext>
            </a:extLst>
          </p:cNvPr>
          <p:cNvSpPr/>
          <p:nvPr/>
        </p:nvSpPr>
        <p:spPr>
          <a:xfrm rot="20998997">
            <a:off x="3093397" y="3715970"/>
            <a:ext cx="291830" cy="398834"/>
          </a:xfrm>
          <a:custGeom>
            <a:avLst/>
            <a:gdLst>
              <a:gd name="connsiteX0" fmla="*/ 0 w 291830"/>
              <a:gd name="connsiteY0" fmla="*/ 0 h 398834"/>
              <a:gd name="connsiteX1" fmla="*/ 48638 w 291830"/>
              <a:gd name="connsiteY1" fmla="*/ 48638 h 398834"/>
              <a:gd name="connsiteX2" fmla="*/ 58366 w 291830"/>
              <a:gd name="connsiteY2" fmla="*/ 77821 h 398834"/>
              <a:gd name="connsiteX3" fmla="*/ 77821 w 291830"/>
              <a:gd name="connsiteY3" fmla="*/ 107004 h 398834"/>
              <a:gd name="connsiteX4" fmla="*/ 97277 w 291830"/>
              <a:gd name="connsiteY4" fmla="*/ 165370 h 398834"/>
              <a:gd name="connsiteX5" fmla="*/ 107004 w 291830"/>
              <a:gd name="connsiteY5" fmla="*/ 194553 h 398834"/>
              <a:gd name="connsiteX6" fmla="*/ 145915 w 291830"/>
              <a:gd name="connsiteY6" fmla="*/ 233464 h 398834"/>
              <a:gd name="connsiteX7" fmla="*/ 155643 w 291830"/>
              <a:gd name="connsiteY7" fmla="*/ 262647 h 398834"/>
              <a:gd name="connsiteX8" fmla="*/ 243192 w 291830"/>
              <a:gd name="connsiteY8" fmla="*/ 350196 h 398834"/>
              <a:gd name="connsiteX9" fmla="*/ 272374 w 291830"/>
              <a:gd name="connsiteY9" fmla="*/ 379379 h 398834"/>
              <a:gd name="connsiteX10" fmla="*/ 291830 w 291830"/>
              <a:gd name="connsiteY10" fmla="*/ 398834 h 39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1830" h="398834">
                <a:moveTo>
                  <a:pt x="0" y="0"/>
                </a:moveTo>
                <a:cubicBezTo>
                  <a:pt x="16213" y="16213"/>
                  <a:pt x="34881" y="30295"/>
                  <a:pt x="48638" y="48638"/>
                </a:cubicBezTo>
                <a:cubicBezTo>
                  <a:pt x="54790" y="56841"/>
                  <a:pt x="53780" y="68650"/>
                  <a:pt x="58366" y="77821"/>
                </a:cubicBezTo>
                <a:cubicBezTo>
                  <a:pt x="63594" y="88278"/>
                  <a:pt x="73073" y="96321"/>
                  <a:pt x="77821" y="107004"/>
                </a:cubicBezTo>
                <a:cubicBezTo>
                  <a:pt x="86150" y="125744"/>
                  <a:pt x="90792" y="145915"/>
                  <a:pt x="97277" y="165370"/>
                </a:cubicBezTo>
                <a:cubicBezTo>
                  <a:pt x="100520" y="175098"/>
                  <a:pt x="99753" y="187302"/>
                  <a:pt x="107004" y="194553"/>
                </a:cubicBezTo>
                <a:lnTo>
                  <a:pt x="145915" y="233464"/>
                </a:lnTo>
                <a:cubicBezTo>
                  <a:pt x="149158" y="243192"/>
                  <a:pt x="149348" y="254553"/>
                  <a:pt x="155643" y="262647"/>
                </a:cubicBezTo>
                <a:lnTo>
                  <a:pt x="243192" y="350196"/>
                </a:lnTo>
                <a:lnTo>
                  <a:pt x="272374" y="379379"/>
                </a:lnTo>
                <a:lnTo>
                  <a:pt x="291830" y="398834"/>
                </a:ln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A9D325-DA0C-43A6-8727-76327FD12DDF}"/>
              </a:ext>
            </a:extLst>
          </p:cNvPr>
          <p:cNvSpPr txBox="1"/>
          <p:nvPr/>
        </p:nvSpPr>
        <p:spPr>
          <a:xfrm>
            <a:off x="7551168" y="5443756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GB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2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Diluting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70"/>
            <a:ext cx="7841337" cy="7462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dirty="0"/>
              <a:t>How much base should you add to 150g of a 30% w/w solution to reduce its strength to a 20% w/w solution?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E2ACE6E-88C8-4EF5-A677-342EC6F1CB62}"/>
              </a:ext>
            </a:extLst>
          </p:cNvPr>
          <p:cNvSpPr txBox="1">
            <a:spLocks/>
          </p:cNvSpPr>
          <p:nvPr/>
        </p:nvSpPr>
        <p:spPr>
          <a:xfrm>
            <a:off x="608756" y="5252447"/>
            <a:ext cx="8280001" cy="7462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000" dirty="0"/>
              <a:t>Answer: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A9B820-995D-49E4-A7AD-211E1A398EB9}"/>
                  </a:ext>
                </a:extLst>
              </p:cNvPr>
              <p:cNvSpPr txBox="1"/>
              <p:nvPr/>
            </p:nvSpPr>
            <p:spPr>
              <a:xfrm>
                <a:off x="2126280" y="5265906"/>
                <a:ext cx="229473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75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𝑏𝑎𝑠𝑒</m:t>
                      </m:r>
                    </m:oMath>
                  </m:oMathPara>
                </a14:m>
                <a:endParaRPr lang="en-GB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A9B820-995D-49E4-A7AD-211E1A398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280" y="5265906"/>
                <a:ext cx="229473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13B2B43-3A53-44BB-A435-058C42BEF502}"/>
              </a:ext>
            </a:extLst>
          </p:cNvPr>
          <p:cNvSpPr txBox="1"/>
          <p:nvPr/>
        </p:nvSpPr>
        <p:spPr>
          <a:xfrm>
            <a:off x="4532667" y="5158184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GB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74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5CB77D9-1BE1-4D8A-A35B-CA4330031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15976"/>
            <a:ext cx="8371745" cy="46007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dirty="0"/>
              <a:t>How much ingredient should you add to 100mL of a 10% </a:t>
            </a:r>
            <a:r>
              <a:rPr lang="en-GB" i="1" dirty="0"/>
              <a:t>v/v</a:t>
            </a:r>
            <a:r>
              <a:rPr lang="en-GB" dirty="0"/>
              <a:t> solution to increase its strength to 20% </a:t>
            </a:r>
            <a:r>
              <a:rPr lang="en-GB" i="1" dirty="0"/>
              <a:t>v/v</a:t>
            </a:r>
            <a:r>
              <a:rPr lang="en-GB" dirty="0"/>
              <a:t>?</a:t>
            </a:r>
          </a:p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i="1" dirty="0"/>
              <a:t>1). Use C</a:t>
            </a:r>
            <a:r>
              <a:rPr lang="en-GB" i="1" baseline="-25000" dirty="0"/>
              <a:t>1</a:t>
            </a:r>
            <a:r>
              <a:rPr lang="en-GB" i="1" dirty="0"/>
              <a:t>V</a:t>
            </a:r>
            <a:r>
              <a:rPr lang="en-GB" i="1" baseline="-25000" dirty="0"/>
              <a:t>1 </a:t>
            </a:r>
            <a:r>
              <a:rPr lang="en-GB" i="1" dirty="0"/>
              <a:t>= C</a:t>
            </a:r>
            <a:r>
              <a:rPr lang="en-GB" i="1" baseline="-25000" dirty="0"/>
              <a:t>2</a:t>
            </a:r>
            <a:r>
              <a:rPr lang="en-GB" i="1" dirty="0"/>
              <a:t>V</a:t>
            </a:r>
            <a:r>
              <a:rPr lang="en-GB" i="1" baseline="-25000" dirty="0"/>
              <a:t>2</a:t>
            </a:r>
            <a:r>
              <a:rPr lang="en-GB" i="1" dirty="0"/>
              <a:t>* to calculate the equivalent volume</a:t>
            </a:r>
          </a:p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endParaRPr lang="en-GB" i="1" dirty="0"/>
          </a:p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endParaRPr lang="en-GB" i="1" dirty="0"/>
          </a:p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endParaRPr lang="en-GB" sz="1200" i="1" dirty="0"/>
          </a:p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i="1" dirty="0"/>
              <a:t>2). Subtract original volume from new volume</a:t>
            </a:r>
          </a:p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endParaRPr lang="en-GB" i="1" dirty="0"/>
          </a:p>
          <a:p>
            <a:pPr marL="0" indent="0" algn="ctr">
              <a:lnSpc>
                <a:spcPct val="100000"/>
              </a:lnSpc>
              <a:spcBef>
                <a:spcPts val="1500"/>
              </a:spcBef>
              <a:buNone/>
            </a:pPr>
            <a:endParaRPr lang="en-GB" sz="1600" i="1" dirty="0"/>
          </a:p>
          <a:p>
            <a:pPr marL="0" indent="0" algn="ctr"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dirty="0"/>
              <a:t>* this time of the % of the </a:t>
            </a:r>
            <a:r>
              <a:rPr lang="en-GB" b="1" dirty="0"/>
              <a:t>base</a:t>
            </a:r>
            <a:r>
              <a:rPr lang="en-GB" dirty="0"/>
              <a:t> not the ingredient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Increasing solution strengths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7EBB67-1ED6-4CFB-938A-C69B41029B34}"/>
                  </a:ext>
                </a:extLst>
              </p:cNvPr>
              <p:cNvSpPr txBox="1"/>
              <p:nvPr/>
            </p:nvSpPr>
            <p:spPr>
              <a:xfrm>
                <a:off x="594977" y="3777872"/>
                <a:ext cx="41619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90%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×100=80%×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7EBB67-1ED6-4CFB-938A-C69B41029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77" y="3777872"/>
                <a:ext cx="416190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7E69C8B4-5C87-4BCA-882B-1258BBE92499}"/>
              </a:ext>
            </a:extLst>
          </p:cNvPr>
          <p:cNvSpPr txBox="1"/>
          <p:nvPr/>
        </p:nvSpPr>
        <p:spPr>
          <a:xfrm>
            <a:off x="48607" y="3034340"/>
            <a:ext cx="4270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100-10%=       100-20%=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D63E48-A4D6-4BFB-A8FF-E8867D709334}"/>
              </a:ext>
            </a:extLst>
          </p:cNvPr>
          <p:cNvSpPr txBox="1"/>
          <p:nvPr/>
        </p:nvSpPr>
        <p:spPr>
          <a:xfrm>
            <a:off x="4555272" y="2938261"/>
            <a:ext cx="3546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transpose and solve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B5C0BE7-F0A9-4267-961A-E70BF3470571}"/>
                  </a:ext>
                </a:extLst>
              </p:cNvPr>
              <p:cNvSpPr txBox="1"/>
              <p:nvPr/>
            </p:nvSpPr>
            <p:spPr>
              <a:xfrm>
                <a:off x="1530969" y="5582256"/>
                <a:ext cx="696152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112.5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𝑚𝐿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−100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𝑚𝐿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=12.5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𝑚𝐿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GB" sz="2800" b="0" i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GB" sz="2800" b="0" i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800" b="0" i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ingredient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B5C0BE7-F0A9-4267-961A-E70BF3470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969" y="5582256"/>
                <a:ext cx="6961521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DF26180-D3EE-42A6-873B-5603FEC78AB9}"/>
              </a:ext>
            </a:extLst>
          </p:cNvPr>
          <p:cNvSpPr/>
          <p:nvPr/>
        </p:nvSpPr>
        <p:spPr>
          <a:xfrm>
            <a:off x="109452" y="3331485"/>
            <a:ext cx="1761659" cy="408007"/>
          </a:xfrm>
          <a:custGeom>
            <a:avLst/>
            <a:gdLst>
              <a:gd name="connsiteX0" fmla="*/ 0 w 1761659"/>
              <a:gd name="connsiteY0" fmla="*/ 54353 h 408007"/>
              <a:gd name="connsiteX1" fmla="*/ 3197 w 1761659"/>
              <a:gd name="connsiteY1" fmla="*/ 159860 h 408007"/>
              <a:gd name="connsiteX2" fmla="*/ 9592 w 1761659"/>
              <a:gd name="connsiteY2" fmla="*/ 169452 h 408007"/>
              <a:gd name="connsiteX3" fmla="*/ 25578 w 1761659"/>
              <a:gd name="connsiteY3" fmla="*/ 185438 h 408007"/>
              <a:gd name="connsiteX4" fmla="*/ 35169 w 1761659"/>
              <a:gd name="connsiteY4" fmla="*/ 198227 h 408007"/>
              <a:gd name="connsiteX5" fmla="*/ 44761 w 1761659"/>
              <a:gd name="connsiteY5" fmla="*/ 201424 h 408007"/>
              <a:gd name="connsiteX6" fmla="*/ 57550 w 1761659"/>
              <a:gd name="connsiteY6" fmla="*/ 207818 h 408007"/>
              <a:gd name="connsiteX7" fmla="*/ 86325 w 1761659"/>
              <a:gd name="connsiteY7" fmla="*/ 211016 h 408007"/>
              <a:gd name="connsiteX8" fmla="*/ 169452 w 1761659"/>
              <a:gd name="connsiteY8" fmla="*/ 214213 h 408007"/>
              <a:gd name="connsiteX9" fmla="*/ 370876 w 1761659"/>
              <a:gd name="connsiteY9" fmla="*/ 214213 h 408007"/>
              <a:gd name="connsiteX10" fmla="*/ 546722 w 1761659"/>
              <a:gd name="connsiteY10" fmla="*/ 207818 h 408007"/>
              <a:gd name="connsiteX11" fmla="*/ 575497 w 1761659"/>
              <a:gd name="connsiteY11" fmla="*/ 204621 h 408007"/>
              <a:gd name="connsiteX12" fmla="*/ 617060 w 1761659"/>
              <a:gd name="connsiteY12" fmla="*/ 201424 h 408007"/>
              <a:gd name="connsiteX13" fmla="*/ 626652 w 1761659"/>
              <a:gd name="connsiteY13" fmla="*/ 198227 h 408007"/>
              <a:gd name="connsiteX14" fmla="*/ 639441 w 1761659"/>
              <a:gd name="connsiteY14" fmla="*/ 195030 h 408007"/>
              <a:gd name="connsiteX15" fmla="*/ 649032 w 1761659"/>
              <a:gd name="connsiteY15" fmla="*/ 191832 h 408007"/>
              <a:gd name="connsiteX16" fmla="*/ 754540 w 1761659"/>
              <a:gd name="connsiteY16" fmla="*/ 185438 h 408007"/>
              <a:gd name="connsiteX17" fmla="*/ 815287 w 1761659"/>
              <a:gd name="connsiteY17" fmla="*/ 188635 h 408007"/>
              <a:gd name="connsiteX18" fmla="*/ 828076 w 1761659"/>
              <a:gd name="connsiteY18" fmla="*/ 201424 h 408007"/>
              <a:gd name="connsiteX19" fmla="*/ 834470 w 1761659"/>
              <a:gd name="connsiteY19" fmla="*/ 211016 h 408007"/>
              <a:gd name="connsiteX20" fmla="*/ 840864 w 1761659"/>
              <a:gd name="connsiteY20" fmla="*/ 230199 h 408007"/>
              <a:gd name="connsiteX21" fmla="*/ 847259 w 1761659"/>
              <a:gd name="connsiteY21" fmla="*/ 239791 h 408007"/>
              <a:gd name="connsiteX22" fmla="*/ 850456 w 1761659"/>
              <a:gd name="connsiteY22" fmla="*/ 262171 h 408007"/>
              <a:gd name="connsiteX23" fmla="*/ 856850 w 1761659"/>
              <a:gd name="connsiteY23" fmla="*/ 284551 h 408007"/>
              <a:gd name="connsiteX24" fmla="*/ 860048 w 1761659"/>
              <a:gd name="connsiteY24" fmla="*/ 313326 h 408007"/>
              <a:gd name="connsiteX25" fmla="*/ 869639 w 1761659"/>
              <a:gd name="connsiteY25" fmla="*/ 396453 h 408007"/>
              <a:gd name="connsiteX26" fmla="*/ 876034 w 1761659"/>
              <a:gd name="connsiteY26" fmla="*/ 377270 h 408007"/>
              <a:gd name="connsiteX27" fmla="*/ 885625 w 1761659"/>
              <a:gd name="connsiteY27" fmla="*/ 300537 h 408007"/>
              <a:gd name="connsiteX28" fmla="*/ 888822 w 1761659"/>
              <a:gd name="connsiteY28" fmla="*/ 278157 h 408007"/>
              <a:gd name="connsiteX29" fmla="*/ 895217 w 1761659"/>
              <a:gd name="connsiteY29" fmla="*/ 265368 h 408007"/>
              <a:gd name="connsiteX30" fmla="*/ 898414 w 1761659"/>
              <a:gd name="connsiteY30" fmla="*/ 255777 h 408007"/>
              <a:gd name="connsiteX31" fmla="*/ 901611 w 1761659"/>
              <a:gd name="connsiteY31" fmla="*/ 242988 h 408007"/>
              <a:gd name="connsiteX32" fmla="*/ 908006 w 1761659"/>
              <a:gd name="connsiteY32" fmla="*/ 236593 h 408007"/>
              <a:gd name="connsiteX33" fmla="*/ 920794 w 1761659"/>
              <a:gd name="connsiteY33" fmla="*/ 217410 h 408007"/>
              <a:gd name="connsiteX34" fmla="*/ 933583 w 1761659"/>
              <a:gd name="connsiteY34" fmla="*/ 214213 h 408007"/>
              <a:gd name="connsiteX35" fmla="*/ 943175 w 1761659"/>
              <a:gd name="connsiteY35" fmla="*/ 207818 h 408007"/>
              <a:gd name="connsiteX36" fmla="*/ 952766 w 1761659"/>
              <a:gd name="connsiteY36" fmla="*/ 204621 h 408007"/>
              <a:gd name="connsiteX37" fmla="*/ 1039091 w 1761659"/>
              <a:gd name="connsiteY37" fmla="*/ 201424 h 408007"/>
              <a:gd name="connsiteX38" fmla="*/ 1090246 w 1761659"/>
              <a:gd name="connsiteY38" fmla="*/ 198227 h 408007"/>
              <a:gd name="connsiteX39" fmla="*/ 1362008 w 1761659"/>
              <a:gd name="connsiteY39" fmla="*/ 201424 h 408007"/>
              <a:gd name="connsiteX40" fmla="*/ 1413164 w 1761659"/>
              <a:gd name="connsiteY40" fmla="*/ 207818 h 408007"/>
              <a:gd name="connsiteX41" fmla="*/ 1470713 w 1761659"/>
              <a:gd name="connsiteY41" fmla="*/ 211016 h 408007"/>
              <a:gd name="connsiteX42" fmla="*/ 1697715 w 1761659"/>
              <a:gd name="connsiteY42" fmla="*/ 201424 h 408007"/>
              <a:gd name="connsiteX43" fmla="*/ 1713701 w 1761659"/>
              <a:gd name="connsiteY43" fmla="*/ 198227 h 408007"/>
              <a:gd name="connsiteX44" fmla="*/ 1723292 w 1761659"/>
              <a:gd name="connsiteY44" fmla="*/ 195030 h 408007"/>
              <a:gd name="connsiteX45" fmla="*/ 1742476 w 1761659"/>
              <a:gd name="connsiteY45" fmla="*/ 182241 h 408007"/>
              <a:gd name="connsiteX46" fmla="*/ 1755264 w 1761659"/>
              <a:gd name="connsiteY46" fmla="*/ 140677 h 408007"/>
              <a:gd name="connsiteX47" fmla="*/ 1761659 w 1761659"/>
              <a:gd name="connsiteY47" fmla="*/ 108705 h 408007"/>
              <a:gd name="connsiteX48" fmla="*/ 1761659 w 1761659"/>
              <a:gd name="connsiteY48" fmla="*/ 0 h 40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61659" h="408007">
                <a:moveTo>
                  <a:pt x="0" y="54353"/>
                </a:moveTo>
                <a:cubicBezTo>
                  <a:pt x="1066" y="89522"/>
                  <a:pt x="275" y="124796"/>
                  <a:pt x="3197" y="159860"/>
                </a:cubicBezTo>
                <a:cubicBezTo>
                  <a:pt x="3516" y="163690"/>
                  <a:pt x="7061" y="166560"/>
                  <a:pt x="9592" y="169452"/>
                </a:cubicBezTo>
                <a:cubicBezTo>
                  <a:pt x="14554" y="175123"/>
                  <a:pt x="21057" y="179409"/>
                  <a:pt x="25578" y="185438"/>
                </a:cubicBezTo>
                <a:cubicBezTo>
                  <a:pt x="28775" y="189701"/>
                  <a:pt x="31075" y="194816"/>
                  <a:pt x="35169" y="198227"/>
                </a:cubicBezTo>
                <a:cubicBezTo>
                  <a:pt x="37758" y="200385"/>
                  <a:pt x="41663" y="200096"/>
                  <a:pt x="44761" y="201424"/>
                </a:cubicBezTo>
                <a:cubicBezTo>
                  <a:pt x="49142" y="203301"/>
                  <a:pt x="52906" y="206746"/>
                  <a:pt x="57550" y="207818"/>
                </a:cubicBezTo>
                <a:cubicBezTo>
                  <a:pt x="66954" y="209988"/>
                  <a:pt x="76690" y="210465"/>
                  <a:pt x="86325" y="211016"/>
                </a:cubicBezTo>
                <a:cubicBezTo>
                  <a:pt x="114009" y="212598"/>
                  <a:pt x="141743" y="213147"/>
                  <a:pt x="169452" y="214213"/>
                </a:cubicBezTo>
                <a:cubicBezTo>
                  <a:pt x="249651" y="225670"/>
                  <a:pt x="194371" y="218984"/>
                  <a:pt x="370876" y="214213"/>
                </a:cubicBezTo>
                <a:lnTo>
                  <a:pt x="546722" y="207818"/>
                </a:lnTo>
                <a:cubicBezTo>
                  <a:pt x="556314" y="206752"/>
                  <a:pt x="565886" y="205495"/>
                  <a:pt x="575497" y="204621"/>
                </a:cubicBezTo>
                <a:cubicBezTo>
                  <a:pt x="589335" y="203363"/>
                  <a:pt x="603272" y="203147"/>
                  <a:pt x="617060" y="201424"/>
                </a:cubicBezTo>
                <a:cubicBezTo>
                  <a:pt x="620404" y="201006"/>
                  <a:pt x="623411" y="199153"/>
                  <a:pt x="626652" y="198227"/>
                </a:cubicBezTo>
                <a:cubicBezTo>
                  <a:pt x="630877" y="197020"/>
                  <a:pt x="635216" y="196237"/>
                  <a:pt x="639441" y="195030"/>
                </a:cubicBezTo>
                <a:cubicBezTo>
                  <a:pt x="642681" y="194104"/>
                  <a:pt x="645674" y="192112"/>
                  <a:pt x="649032" y="191832"/>
                </a:cubicBezTo>
                <a:cubicBezTo>
                  <a:pt x="684144" y="188906"/>
                  <a:pt x="719371" y="187569"/>
                  <a:pt x="754540" y="185438"/>
                </a:cubicBezTo>
                <a:cubicBezTo>
                  <a:pt x="774789" y="186504"/>
                  <a:pt x="795473" y="184328"/>
                  <a:pt x="815287" y="188635"/>
                </a:cubicBezTo>
                <a:cubicBezTo>
                  <a:pt x="821178" y="189916"/>
                  <a:pt x="824732" y="196408"/>
                  <a:pt x="828076" y="201424"/>
                </a:cubicBezTo>
                <a:cubicBezTo>
                  <a:pt x="830207" y="204621"/>
                  <a:pt x="832909" y="207505"/>
                  <a:pt x="834470" y="211016"/>
                </a:cubicBezTo>
                <a:cubicBezTo>
                  <a:pt x="837207" y="217175"/>
                  <a:pt x="837125" y="224591"/>
                  <a:pt x="840864" y="230199"/>
                </a:cubicBezTo>
                <a:lnTo>
                  <a:pt x="847259" y="239791"/>
                </a:lnTo>
                <a:cubicBezTo>
                  <a:pt x="848325" y="247251"/>
                  <a:pt x="849108" y="254757"/>
                  <a:pt x="850456" y="262171"/>
                </a:cubicBezTo>
                <a:cubicBezTo>
                  <a:pt x="852062" y="271005"/>
                  <a:pt x="854110" y="276332"/>
                  <a:pt x="856850" y="284551"/>
                </a:cubicBezTo>
                <a:cubicBezTo>
                  <a:pt x="857916" y="294143"/>
                  <a:pt x="859527" y="303689"/>
                  <a:pt x="860048" y="313326"/>
                </a:cubicBezTo>
                <a:cubicBezTo>
                  <a:pt x="864963" y="404250"/>
                  <a:pt x="841970" y="424126"/>
                  <a:pt x="869639" y="396453"/>
                </a:cubicBezTo>
                <a:cubicBezTo>
                  <a:pt x="871771" y="390059"/>
                  <a:pt x="874926" y="383919"/>
                  <a:pt x="876034" y="377270"/>
                </a:cubicBezTo>
                <a:cubicBezTo>
                  <a:pt x="883086" y="334954"/>
                  <a:pt x="876484" y="376720"/>
                  <a:pt x="885625" y="300537"/>
                </a:cubicBezTo>
                <a:cubicBezTo>
                  <a:pt x="886523" y="293055"/>
                  <a:pt x="886839" y="285427"/>
                  <a:pt x="888822" y="278157"/>
                </a:cubicBezTo>
                <a:cubicBezTo>
                  <a:pt x="890076" y="273559"/>
                  <a:pt x="893339" y="269749"/>
                  <a:pt x="895217" y="265368"/>
                </a:cubicBezTo>
                <a:cubicBezTo>
                  <a:pt x="896545" y="262271"/>
                  <a:pt x="897488" y="259017"/>
                  <a:pt x="898414" y="255777"/>
                </a:cubicBezTo>
                <a:cubicBezTo>
                  <a:pt x="899621" y="251552"/>
                  <a:pt x="899646" y="246918"/>
                  <a:pt x="901611" y="242988"/>
                </a:cubicBezTo>
                <a:cubicBezTo>
                  <a:pt x="902959" y="240292"/>
                  <a:pt x="905874" y="238725"/>
                  <a:pt x="908006" y="236593"/>
                </a:cubicBezTo>
                <a:cubicBezTo>
                  <a:pt x="911058" y="227438"/>
                  <a:pt x="910934" y="223045"/>
                  <a:pt x="920794" y="217410"/>
                </a:cubicBezTo>
                <a:cubicBezTo>
                  <a:pt x="924609" y="215230"/>
                  <a:pt x="929320" y="215279"/>
                  <a:pt x="933583" y="214213"/>
                </a:cubicBezTo>
                <a:cubicBezTo>
                  <a:pt x="936780" y="212081"/>
                  <a:pt x="939738" y="209537"/>
                  <a:pt x="943175" y="207818"/>
                </a:cubicBezTo>
                <a:cubicBezTo>
                  <a:pt x="946189" y="206311"/>
                  <a:pt x="949404" y="204845"/>
                  <a:pt x="952766" y="204621"/>
                </a:cubicBezTo>
                <a:cubicBezTo>
                  <a:pt x="981497" y="202706"/>
                  <a:pt x="1010327" y="202762"/>
                  <a:pt x="1039091" y="201424"/>
                </a:cubicBezTo>
                <a:cubicBezTo>
                  <a:pt x="1056157" y="200630"/>
                  <a:pt x="1073194" y="199293"/>
                  <a:pt x="1090246" y="198227"/>
                </a:cubicBezTo>
                <a:lnTo>
                  <a:pt x="1362008" y="201424"/>
                </a:lnTo>
                <a:cubicBezTo>
                  <a:pt x="1533404" y="204958"/>
                  <a:pt x="1343875" y="201518"/>
                  <a:pt x="1413164" y="207818"/>
                </a:cubicBezTo>
                <a:cubicBezTo>
                  <a:pt x="1432298" y="209558"/>
                  <a:pt x="1451530" y="209950"/>
                  <a:pt x="1470713" y="211016"/>
                </a:cubicBezTo>
                <a:lnTo>
                  <a:pt x="1697715" y="201424"/>
                </a:lnTo>
                <a:cubicBezTo>
                  <a:pt x="1703142" y="201138"/>
                  <a:pt x="1708429" y="199545"/>
                  <a:pt x="1713701" y="198227"/>
                </a:cubicBezTo>
                <a:cubicBezTo>
                  <a:pt x="1716970" y="197410"/>
                  <a:pt x="1720095" y="196096"/>
                  <a:pt x="1723292" y="195030"/>
                </a:cubicBezTo>
                <a:cubicBezTo>
                  <a:pt x="1729687" y="190767"/>
                  <a:pt x="1740046" y="189532"/>
                  <a:pt x="1742476" y="182241"/>
                </a:cubicBezTo>
                <a:cubicBezTo>
                  <a:pt x="1747070" y="168460"/>
                  <a:pt x="1752215" y="154904"/>
                  <a:pt x="1755264" y="140677"/>
                </a:cubicBezTo>
                <a:cubicBezTo>
                  <a:pt x="1757541" y="130050"/>
                  <a:pt x="1761659" y="119573"/>
                  <a:pt x="1761659" y="108705"/>
                </a:cubicBezTo>
                <a:lnTo>
                  <a:pt x="1761659" y="0"/>
                </a:ln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352BB53-25D3-4D5D-9CB5-4B27BAB55BA0}"/>
              </a:ext>
            </a:extLst>
          </p:cNvPr>
          <p:cNvSpPr/>
          <p:nvPr/>
        </p:nvSpPr>
        <p:spPr>
          <a:xfrm>
            <a:off x="2363480" y="3302710"/>
            <a:ext cx="1797236" cy="416382"/>
          </a:xfrm>
          <a:custGeom>
            <a:avLst/>
            <a:gdLst>
              <a:gd name="connsiteX0" fmla="*/ 0 w 1797236"/>
              <a:gd name="connsiteY0" fmla="*/ 83128 h 416382"/>
              <a:gd name="connsiteX1" fmla="*/ 19183 w 1797236"/>
              <a:gd name="connsiteY1" fmla="*/ 127889 h 416382"/>
              <a:gd name="connsiteX2" fmla="*/ 28775 w 1797236"/>
              <a:gd name="connsiteY2" fmla="*/ 156663 h 416382"/>
              <a:gd name="connsiteX3" fmla="*/ 47958 w 1797236"/>
              <a:gd name="connsiteY3" fmla="*/ 182241 h 416382"/>
              <a:gd name="connsiteX4" fmla="*/ 60747 w 1797236"/>
              <a:gd name="connsiteY4" fmla="*/ 198227 h 416382"/>
              <a:gd name="connsiteX5" fmla="*/ 83127 w 1797236"/>
              <a:gd name="connsiteY5" fmla="*/ 211016 h 416382"/>
              <a:gd name="connsiteX6" fmla="*/ 89522 w 1797236"/>
              <a:gd name="connsiteY6" fmla="*/ 217410 h 416382"/>
              <a:gd name="connsiteX7" fmla="*/ 102311 w 1797236"/>
              <a:gd name="connsiteY7" fmla="*/ 220607 h 416382"/>
              <a:gd name="connsiteX8" fmla="*/ 121494 w 1797236"/>
              <a:gd name="connsiteY8" fmla="*/ 227002 h 416382"/>
              <a:gd name="connsiteX9" fmla="*/ 188635 w 1797236"/>
              <a:gd name="connsiteY9" fmla="*/ 236593 h 416382"/>
              <a:gd name="connsiteX10" fmla="*/ 354890 w 1797236"/>
              <a:gd name="connsiteY10" fmla="*/ 242988 h 416382"/>
              <a:gd name="connsiteX11" fmla="*/ 543524 w 1797236"/>
              <a:gd name="connsiteY11" fmla="*/ 242988 h 416382"/>
              <a:gd name="connsiteX12" fmla="*/ 553116 w 1797236"/>
              <a:gd name="connsiteY12" fmla="*/ 239791 h 416382"/>
              <a:gd name="connsiteX13" fmla="*/ 594680 w 1797236"/>
              <a:gd name="connsiteY13" fmla="*/ 236593 h 416382"/>
              <a:gd name="connsiteX14" fmla="*/ 610666 w 1797236"/>
              <a:gd name="connsiteY14" fmla="*/ 233396 h 416382"/>
              <a:gd name="connsiteX15" fmla="*/ 620257 w 1797236"/>
              <a:gd name="connsiteY15" fmla="*/ 230199 h 416382"/>
              <a:gd name="connsiteX16" fmla="*/ 668215 w 1797236"/>
              <a:gd name="connsiteY16" fmla="*/ 227002 h 416382"/>
              <a:gd name="connsiteX17" fmla="*/ 696990 w 1797236"/>
              <a:gd name="connsiteY17" fmla="*/ 220607 h 416382"/>
              <a:gd name="connsiteX18" fmla="*/ 725765 w 1797236"/>
              <a:gd name="connsiteY18" fmla="*/ 217410 h 416382"/>
              <a:gd name="connsiteX19" fmla="*/ 757737 w 1797236"/>
              <a:gd name="connsiteY19" fmla="*/ 211016 h 416382"/>
              <a:gd name="connsiteX20" fmla="*/ 783315 w 1797236"/>
              <a:gd name="connsiteY20" fmla="*/ 220607 h 416382"/>
              <a:gd name="connsiteX21" fmla="*/ 789709 w 1797236"/>
              <a:gd name="connsiteY21" fmla="*/ 227002 h 416382"/>
              <a:gd name="connsiteX22" fmla="*/ 802498 w 1797236"/>
              <a:gd name="connsiteY22" fmla="*/ 252580 h 416382"/>
              <a:gd name="connsiteX23" fmla="*/ 812090 w 1797236"/>
              <a:gd name="connsiteY23" fmla="*/ 278157 h 416382"/>
              <a:gd name="connsiteX24" fmla="*/ 815287 w 1797236"/>
              <a:gd name="connsiteY24" fmla="*/ 290946 h 416382"/>
              <a:gd name="connsiteX25" fmla="*/ 821681 w 1797236"/>
              <a:gd name="connsiteY25" fmla="*/ 300538 h 416382"/>
              <a:gd name="connsiteX26" fmla="*/ 828076 w 1797236"/>
              <a:gd name="connsiteY26" fmla="*/ 316524 h 416382"/>
              <a:gd name="connsiteX27" fmla="*/ 834470 w 1797236"/>
              <a:gd name="connsiteY27" fmla="*/ 335707 h 416382"/>
              <a:gd name="connsiteX28" fmla="*/ 837667 w 1797236"/>
              <a:gd name="connsiteY28" fmla="*/ 415637 h 416382"/>
              <a:gd name="connsiteX29" fmla="*/ 844062 w 1797236"/>
              <a:gd name="connsiteY29" fmla="*/ 409242 h 416382"/>
              <a:gd name="connsiteX30" fmla="*/ 847259 w 1797236"/>
              <a:gd name="connsiteY30" fmla="*/ 399651 h 416382"/>
              <a:gd name="connsiteX31" fmla="*/ 853653 w 1797236"/>
              <a:gd name="connsiteY31" fmla="*/ 374073 h 416382"/>
              <a:gd name="connsiteX32" fmla="*/ 863245 w 1797236"/>
              <a:gd name="connsiteY32" fmla="*/ 348496 h 416382"/>
              <a:gd name="connsiteX33" fmla="*/ 872836 w 1797236"/>
              <a:gd name="connsiteY33" fmla="*/ 268566 h 416382"/>
              <a:gd name="connsiteX34" fmla="*/ 882428 w 1797236"/>
              <a:gd name="connsiteY34" fmla="*/ 262171 h 416382"/>
              <a:gd name="connsiteX35" fmla="*/ 892020 w 1797236"/>
              <a:gd name="connsiteY35" fmla="*/ 252580 h 416382"/>
              <a:gd name="connsiteX36" fmla="*/ 904808 w 1797236"/>
              <a:gd name="connsiteY36" fmla="*/ 249382 h 416382"/>
              <a:gd name="connsiteX37" fmla="*/ 936780 w 1797236"/>
              <a:gd name="connsiteY37" fmla="*/ 242988 h 416382"/>
              <a:gd name="connsiteX38" fmla="*/ 962358 w 1797236"/>
              <a:gd name="connsiteY38" fmla="*/ 236593 h 416382"/>
              <a:gd name="connsiteX39" fmla="*/ 971950 w 1797236"/>
              <a:gd name="connsiteY39" fmla="*/ 233396 h 416382"/>
              <a:gd name="connsiteX40" fmla="*/ 994330 w 1797236"/>
              <a:gd name="connsiteY40" fmla="*/ 230199 h 416382"/>
              <a:gd name="connsiteX41" fmla="*/ 1010316 w 1797236"/>
              <a:gd name="connsiteY41" fmla="*/ 227002 h 416382"/>
              <a:gd name="connsiteX42" fmla="*/ 1074260 w 1797236"/>
              <a:gd name="connsiteY42" fmla="*/ 223805 h 416382"/>
              <a:gd name="connsiteX43" fmla="*/ 1093443 w 1797236"/>
              <a:gd name="connsiteY43" fmla="*/ 220607 h 416382"/>
              <a:gd name="connsiteX44" fmla="*/ 1125415 w 1797236"/>
              <a:gd name="connsiteY44" fmla="*/ 217410 h 416382"/>
              <a:gd name="connsiteX45" fmla="*/ 1138204 w 1797236"/>
              <a:gd name="connsiteY45" fmla="*/ 214213 h 416382"/>
              <a:gd name="connsiteX46" fmla="*/ 1202148 w 1797236"/>
              <a:gd name="connsiteY46" fmla="*/ 211016 h 416382"/>
              <a:gd name="connsiteX47" fmla="*/ 1246909 w 1797236"/>
              <a:gd name="connsiteY47" fmla="*/ 201424 h 416382"/>
              <a:gd name="connsiteX48" fmla="*/ 1259698 w 1797236"/>
              <a:gd name="connsiteY48" fmla="*/ 198227 h 416382"/>
              <a:gd name="connsiteX49" fmla="*/ 1684926 w 1797236"/>
              <a:gd name="connsiteY49" fmla="*/ 195030 h 416382"/>
              <a:gd name="connsiteX50" fmla="*/ 1697715 w 1797236"/>
              <a:gd name="connsiteY50" fmla="*/ 191833 h 416382"/>
              <a:gd name="connsiteX51" fmla="*/ 1723292 w 1797236"/>
              <a:gd name="connsiteY51" fmla="*/ 188635 h 416382"/>
              <a:gd name="connsiteX52" fmla="*/ 1736081 w 1797236"/>
              <a:gd name="connsiteY52" fmla="*/ 182241 h 416382"/>
              <a:gd name="connsiteX53" fmla="*/ 1755264 w 1797236"/>
              <a:gd name="connsiteY53" fmla="*/ 169452 h 416382"/>
              <a:gd name="connsiteX54" fmla="*/ 1761659 w 1797236"/>
              <a:gd name="connsiteY54" fmla="*/ 163058 h 416382"/>
              <a:gd name="connsiteX55" fmla="*/ 1777645 w 1797236"/>
              <a:gd name="connsiteY55" fmla="*/ 143875 h 416382"/>
              <a:gd name="connsiteX56" fmla="*/ 1790434 w 1797236"/>
              <a:gd name="connsiteY56" fmla="*/ 108705 h 416382"/>
              <a:gd name="connsiteX57" fmla="*/ 1793631 w 1797236"/>
              <a:gd name="connsiteY57" fmla="*/ 70339 h 416382"/>
              <a:gd name="connsiteX58" fmla="*/ 1796828 w 1797236"/>
              <a:gd name="connsiteY58" fmla="*/ 60747 h 416382"/>
              <a:gd name="connsiteX59" fmla="*/ 1796828 w 1797236"/>
              <a:gd name="connsiteY59" fmla="*/ 0 h 41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797236" h="416382">
                <a:moveTo>
                  <a:pt x="0" y="83128"/>
                </a:moveTo>
                <a:cubicBezTo>
                  <a:pt x="5826" y="94780"/>
                  <a:pt x="16830" y="113772"/>
                  <a:pt x="19183" y="127889"/>
                </a:cubicBezTo>
                <a:cubicBezTo>
                  <a:pt x="23012" y="150862"/>
                  <a:pt x="18784" y="141678"/>
                  <a:pt x="28775" y="156663"/>
                </a:cubicBezTo>
                <a:cubicBezTo>
                  <a:pt x="34987" y="175300"/>
                  <a:pt x="28176" y="159632"/>
                  <a:pt x="47958" y="182241"/>
                </a:cubicBezTo>
                <a:cubicBezTo>
                  <a:pt x="53947" y="189086"/>
                  <a:pt x="53264" y="193239"/>
                  <a:pt x="60747" y="198227"/>
                </a:cubicBezTo>
                <a:cubicBezTo>
                  <a:pt x="80446" y="211358"/>
                  <a:pt x="66770" y="197931"/>
                  <a:pt x="83127" y="211016"/>
                </a:cubicBezTo>
                <a:cubicBezTo>
                  <a:pt x="85481" y="212899"/>
                  <a:pt x="86826" y="216062"/>
                  <a:pt x="89522" y="217410"/>
                </a:cubicBezTo>
                <a:cubicBezTo>
                  <a:pt x="93452" y="219375"/>
                  <a:pt x="98102" y="219344"/>
                  <a:pt x="102311" y="220607"/>
                </a:cubicBezTo>
                <a:cubicBezTo>
                  <a:pt x="108767" y="222544"/>
                  <a:pt x="114862" y="225796"/>
                  <a:pt x="121494" y="227002"/>
                </a:cubicBezTo>
                <a:cubicBezTo>
                  <a:pt x="148342" y="231883"/>
                  <a:pt x="161759" y="235293"/>
                  <a:pt x="188635" y="236593"/>
                </a:cubicBezTo>
                <a:lnTo>
                  <a:pt x="354890" y="242988"/>
                </a:lnTo>
                <a:cubicBezTo>
                  <a:pt x="420659" y="264911"/>
                  <a:pt x="369079" y="248901"/>
                  <a:pt x="543524" y="242988"/>
                </a:cubicBezTo>
                <a:cubicBezTo>
                  <a:pt x="546892" y="242874"/>
                  <a:pt x="549772" y="240209"/>
                  <a:pt x="553116" y="239791"/>
                </a:cubicBezTo>
                <a:cubicBezTo>
                  <a:pt x="566904" y="238067"/>
                  <a:pt x="580825" y="237659"/>
                  <a:pt x="594680" y="236593"/>
                </a:cubicBezTo>
                <a:cubicBezTo>
                  <a:pt x="600009" y="235527"/>
                  <a:pt x="605394" y="234714"/>
                  <a:pt x="610666" y="233396"/>
                </a:cubicBezTo>
                <a:cubicBezTo>
                  <a:pt x="613935" y="232579"/>
                  <a:pt x="616908" y="230571"/>
                  <a:pt x="620257" y="230199"/>
                </a:cubicBezTo>
                <a:cubicBezTo>
                  <a:pt x="636180" y="228430"/>
                  <a:pt x="652229" y="228068"/>
                  <a:pt x="668215" y="227002"/>
                </a:cubicBezTo>
                <a:cubicBezTo>
                  <a:pt x="677515" y="224677"/>
                  <a:pt x="687529" y="221959"/>
                  <a:pt x="696990" y="220607"/>
                </a:cubicBezTo>
                <a:cubicBezTo>
                  <a:pt x="706544" y="219242"/>
                  <a:pt x="716232" y="218915"/>
                  <a:pt x="725765" y="217410"/>
                </a:cubicBezTo>
                <a:cubicBezTo>
                  <a:pt x="736500" y="215715"/>
                  <a:pt x="747080" y="213147"/>
                  <a:pt x="757737" y="211016"/>
                </a:cubicBezTo>
                <a:cubicBezTo>
                  <a:pt x="768982" y="213827"/>
                  <a:pt x="773285" y="213920"/>
                  <a:pt x="783315" y="220607"/>
                </a:cubicBezTo>
                <a:cubicBezTo>
                  <a:pt x="785823" y="222279"/>
                  <a:pt x="787578" y="224870"/>
                  <a:pt x="789709" y="227002"/>
                </a:cubicBezTo>
                <a:cubicBezTo>
                  <a:pt x="797057" y="249045"/>
                  <a:pt x="791338" y="241419"/>
                  <a:pt x="802498" y="252580"/>
                </a:cubicBezTo>
                <a:cubicBezTo>
                  <a:pt x="810705" y="285407"/>
                  <a:pt x="799550" y="244717"/>
                  <a:pt x="812090" y="278157"/>
                </a:cubicBezTo>
                <a:cubicBezTo>
                  <a:pt x="813633" y="282271"/>
                  <a:pt x="813556" y="286907"/>
                  <a:pt x="815287" y="290946"/>
                </a:cubicBezTo>
                <a:cubicBezTo>
                  <a:pt x="816801" y="294478"/>
                  <a:pt x="819963" y="297101"/>
                  <a:pt x="821681" y="300538"/>
                </a:cubicBezTo>
                <a:cubicBezTo>
                  <a:pt x="824248" y="305671"/>
                  <a:pt x="826115" y="311130"/>
                  <a:pt x="828076" y="316524"/>
                </a:cubicBezTo>
                <a:cubicBezTo>
                  <a:pt x="830379" y="322858"/>
                  <a:pt x="834470" y="335707"/>
                  <a:pt x="834470" y="335707"/>
                </a:cubicBezTo>
                <a:cubicBezTo>
                  <a:pt x="835536" y="362350"/>
                  <a:pt x="834218" y="389196"/>
                  <a:pt x="837667" y="415637"/>
                </a:cubicBezTo>
                <a:cubicBezTo>
                  <a:pt x="838057" y="418626"/>
                  <a:pt x="842511" y="411827"/>
                  <a:pt x="844062" y="409242"/>
                </a:cubicBezTo>
                <a:cubicBezTo>
                  <a:pt x="845796" y="406352"/>
                  <a:pt x="846372" y="402902"/>
                  <a:pt x="847259" y="399651"/>
                </a:cubicBezTo>
                <a:cubicBezTo>
                  <a:pt x="849571" y="391172"/>
                  <a:pt x="851341" y="382552"/>
                  <a:pt x="853653" y="374073"/>
                </a:cubicBezTo>
                <a:cubicBezTo>
                  <a:pt x="855801" y="366196"/>
                  <a:pt x="860475" y="355419"/>
                  <a:pt x="863245" y="348496"/>
                </a:cubicBezTo>
                <a:cubicBezTo>
                  <a:pt x="863551" y="342072"/>
                  <a:pt x="857085" y="287467"/>
                  <a:pt x="872836" y="268566"/>
                </a:cubicBezTo>
                <a:cubicBezTo>
                  <a:pt x="875296" y="265614"/>
                  <a:pt x="879476" y="264631"/>
                  <a:pt x="882428" y="262171"/>
                </a:cubicBezTo>
                <a:cubicBezTo>
                  <a:pt x="885902" y="259276"/>
                  <a:pt x="888094" y="254823"/>
                  <a:pt x="892020" y="252580"/>
                </a:cubicBezTo>
                <a:cubicBezTo>
                  <a:pt x="895835" y="250400"/>
                  <a:pt x="900512" y="250303"/>
                  <a:pt x="904808" y="249382"/>
                </a:cubicBezTo>
                <a:cubicBezTo>
                  <a:pt x="915435" y="247105"/>
                  <a:pt x="926469" y="246425"/>
                  <a:pt x="936780" y="242988"/>
                </a:cubicBezTo>
                <a:cubicBezTo>
                  <a:pt x="958706" y="235680"/>
                  <a:pt x="931492" y="244310"/>
                  <a:pt x="962358" y="236593"/>
                </a:cubicBezTo>
                <a:cubicBezTo>
                  <a:pt x="965628" y="235776"/>
                  <a:pt x="968645" y="234057"/>
                  <a:pt x="971950" y="233396"/>
                </a:cubicBezTo>
                <a:cubicBezTo>
                  <a:pt x="979339" y="231918"/>
                  <a:pt x="986897" y="231438"/>
                  <a:pt x="994330" y="230199"/>
                </a:cubicBezTo>
                <a:cubicBezTo>
                  <a:pt x="999690" y="229306"/>
                  <a:pt x="1004899" y="227435"/>
                  <a:pt x="1010316" y="227002"/>
                </a:cubicBezTo>
                <a:cubicBezTo>
                  <a:pt x="1031589" y="225300"/>
                  <a:pt x="1052945" y="224871"/>
                  <a:pt x="1074260" y="223805"/>
                </a:cubicBezTo>
                <a:cubicBezTo>
                  <a:pt x="1080654" y="222739"/>
                  <a:pt x="1087010" y="221411"/>
                  <a:pt x="1093443" y="220607"/>
                </a:cubicBezTo>
                <a:cubicBezTo>
                  <a:pt x="1104071" y="219278"/>
                  <a:pt x="1114812" y="218925"/>
                  <a:pt x="1125415" y="217410"/>
                </a:cubicBezTo>
                <a:cubicBezTo>
                  <a:pt x="1129765" y="216789"/>
                  <a:pt x="1133825" y="214578"/>
                  <a:pt x="1138204" y="214213"/>
                </a:cubicBezTo>
                <a:cubicBezTo>
                  <a:pt x="1159472" y="212441"/>
                  <a:pt x="1180833" y="212082"/>
                  <a:pt x="1202148" y="211016"/>
                </a:cubicBezTo>
                <a:cubicBezTo>
                  <a:pt x="1226477" y="198851"/>
                  <a:pt x="1205790" y="207298"/>
                  <a:pt x="1246909" y="201424"/>
                </a:cubicBezTo>
                <a:cubicBezTo>
                  <a:pt x="1251259" y="200803"/>
                  <a:pt x="1255304" y="198291"/>
                  <a:pt x="1259698" y="198227"/>
                </a:cubicBezTo>
                <a:lnTo>
                  <a:pt x="1684926" y="195030"/>
                </a:lnTo>
                <a:cubicBezTo>
                  <a:pt x="1689189" y="193964"/>
                  <a:pt x="1693381" y="192555"/>
                  <a:pt x="1697715" y="191833"/>
                </a:cubicBezTo>
                <a:cubicBezTo>
                  <a:pt x="1706190" y="190420"/>
                  <a:pt x="1714957" y="190719"/>
                  <a:pt x="1723292" y="188635"/>
                </a:cubicBezTo>
                <a:cubicBezTo>
                  <a:pt x="1727916" y="187479"/>
                  <a:pt x="1731994" y="184693"/>
                  <a:pt x="1736081" y="182241"/>
                </a:cubicBezTo>
                <a:cubicBezTo>
                  <a:pt x="1742671" y="178287"/>
                  <a:pt x="1749829" y="174886"/>
                  <a:pt x="1755264" y="169452"/>
                </a:cubicBezTo>
                <a:cubicBezTo>
                  <a:pt x="1757396" y="167321"/>
                  <a:pt x="1759729" y="165374"/>
                  <a:pt x="1761659" y="163058"/>
                </a:cubicBezTo>
                <a:cubicBezTo>
                  <a:pt x="1780659" y="140258"/>
                  <a:pt x="1763182" y="158336"/>
                  <a:pt x="1777645" y="143875"/>
                </a:cubicBezTo>
                <a:cubicBezTo>
                  <a:pt x="1785854" y="119246"/>
                  <a:pt x="1781535" y="130949"/>
                  <a:pt x="1790434" y="108705"/>
                </a:cubicBezTo>
                <a:cubicBezTo>
                  <a:pt x="1791500" y="95916"/>
                  <a:pt x="1791935" y="83059"/>
                  <a:pt x="1793631" y="70339"/>
                </a:cubicBezTo>
                <a:cubicBezTo>
                  <a:pt x="1794076" y="66998"/>
                  <a:pt x="1796675" y="64114"/>
                  <a:pt x="1796828" y="60747"/>
                </a:cubicBezTo>
                <a:cubicBezTo>
                  <a:pt x="1797747" y="40519"/>
                  <a:pt x="1796828" y="20249"/>
                  <a:pt x="1796828" y="0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6098AC-9C7B-4046-8C9E-A32DAC87302C}"/>
              </a:ext>
            </a:extLst>
          </p:cNvPr>
          <p:cNvSpPr txBox="1"/>
          <p:nvPr/>
        </p:nvSpPr>
        <p:spPr>
          <a:xfrm>
            <a:off x="8378025" y="5453484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GB" sz="4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C8BAAC-ECDD-44AE-B38D-019E7485A214}"/>
                  </a:ext>
                </a:extLst>
              </p:cNvPr>
              <p:cNvSpPr txBox="1"/>
              <p:nvPr/>
            </p:nvSpPr>
            <p:spPr>
              <a:xfrm>
                <a:off x="4387174" y="3487421"/>
                <a:ext cx="4630366" cy="9017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90×100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=112.5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C8BAAC-ECDD-44AE-B38D-019E7485A2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174" y="3487421"/>
                <a:ext cx="4630366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5091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Increasing solution 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70"/>
            <a:ext cx="7841337" cy="34656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dirty="0"/>
              <a:t>What quantity of ingredient should you add to 200mL of a 20% </a:t>
            </a:r>
            <a:r>
              <a:rPr lang="en-GB" sz="3000" i="1" dirty="0"/>
              <a:t>v/v</a:t>
            </a:r>
            <a:r>
              <a:rPr lang="en-GB" sz="3000" dirty="0"/>
              <a:t> solution to increase it in strength to a 50% </a:t>
            </a:r>
            <a:r>
              <a:rPr lang="en-GB" sz="3000" i="1" dirty="0"/>
              <a:t>v/v</a:t>
            </a:r>
            <a:r>
              <a:rPr lang="en-GB" sz="3000" dirty="0"/>
              <a:t> solution?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E2ACE6E-88C8-4EF5-A677-342EC6F1CB62}"/>
              </a:ext>
            </a:extLst>
          </p:cNvPr>
          <p:cNvSpPr txBox="1">
            <a:spLocks/>
          </p:cNvSpPr>
          <p:nvPr/>
        </p:nvSpPr>
        <p:spPr>
          <a:xfrm>
            <a:off x="608756" y="5252447"/>
            <a:ext cx="8280001" cy="7462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000" dirty="0"/>
              <a:t>Answer: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A9B820-995D-49E4-A7AD-211E1A398EB9}"/>
                  </a:ext>
                </a:extLst>
              </p:cNvPr>
              <p:cNvSpPr txBox="1"/>
              <p:nvPr/>
            </p:nvSpPr>
            <p:spPr>
              <a:xfrm>
                <a:off x="2126280" y="5265906"/>
                <a:ext cx="39770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120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𝑚𝐿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𝑖𝑛𝑔𝑟𝑒𝑑𝑖𝑒𝑛𝑡</m:t>
                      </m:r>
                    </m:oMath>
                  </m:oMathPara>
                </a14:m>
                <a:endParaRPr lang="en-GB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A9B820-995D-49E4-A7AD-211E1A398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280" y="5265906"/>
                <a:ext cx="397705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A416ED10-D147-481D-AAFC-99DFC1555F86}"/>
              </a:ext>
            </a:extLst>
          </p:cNvPr>
          <p:cNvSpPr txBox="1"/>
          <p:nvPr/>
        </p:nvSpPr>
        <p:spPr>
          <a:xfrm>
            <a:off x="6069643" y="5158184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GB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540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84581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Changing solution 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3801"/>
            <a:ext cx="7920000" cy="522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3200" dirty="0"/>
              <a:t>Conclusion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How to decrease or increase the strength of a solution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Percentage strengths only (</a:t>
            </a:r>
            <a:r>
              <a:rPr lang="en-GB" i="1" dirty="0"/>
              <a:t>v/v</a:t>
            </a:r>
            <a:r>
              <a:rPr lang="en-GB" dirty="0"/>
              <a:t> &amp; </a:t>
            </a:r>
            <a:r>
              <a:rPr lang="en-GB" i="1" dirty="0"/>
              <a:t>w/w</a:t>
            </a:r>
            <a:r>
              <a:rPr lang="en-GB" dirty="0"/>
              <a:t> only)</a:t>
            </a:r>
          </a:p>
        </p:txBody>
      </p:sp>
    </p:spTree>
    <p:extLst>
      <p:ext uri="{BB962C8B-B14F-4D97-AF65-F5344CB8AC3E}">
        <p14:creationId xmlns:p14="http://schemas.microsoft.com/office/powerpoint/2010/main" val="46272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F368975-8959-461D-BFFE-607D868198A4}"/>
              </a:ext>
            </a:extLst>
          </p:cNvPr>
          <p:cNvSpPr/>
          <p:nvPr/>
        </p:nvSpPr>
        <p:spPr>
          <a:xfrm>
            <a:off x="348792" y="3208747"/>
            <a:ext cx="6120842" cy="4251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ctr">
              <a:lnSpc>
                <a:spcPts val="2500"/>
              </a:lnSpc>
              <a:spcBef>
                <a:spcPct val="35000"/>
              </a:spcBef>
              <a:buClr>
                <a:schemeClr val="tx2"/>
              </a:buClr>
              <a:buSzPct val="175000"/>
            </a:pPr>
            <a:r>
              <a:rPr lang="en-US" sz="2400" spc="-100" dirty="0">
                <a:solidFill>
                  <a:srgbClr val="00388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www.kent.ac.uk/student-learning-advisory-service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B59865-737B-41D3-B3E9-9F953818241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74" y="5784781"/>
            <a:ext cx="3582147" cy="1080000"/>
          </a:xfrm>
          <a:prstGeom prst="rect">
            <a:avLst/>
          </a:prstGeom>
        </p:spPr>
      </p:pic>
      <p:pic>
        <p:nvPicPr>
          <p:cNvPr id="18" name="Picture 17" descr="A picture containing black, clock, white&#10;&#10;Description automatically generated">
            <a:extLst>
              <a:ext uri="{FF2B5EF4-FFF2-40B4-BE49-F238E27FC236}">
                <a16:creationId xmlns:a16="http://schemas.microsoft.com/office/drawing/2014/main" id="{C47A7087-97DF-41A1-BAB0-21C85CFFEDD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635" y="2778588"/>
            <a:ext cx="1300824" cy="1300824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92805963-4EBB-4606-AA15-4B20B70F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86" y="1618018"/>
            <a:ext cx="8304550" cy="864000"/>
          </a:xfrm>
        </p:spPr>
        <p:txBody>
          <a:bodyPr>
            <a:noAutofit/>
          </a:bodyPr>
          <a:lstStyle/>
          <a:p>
            <a:r>
              <a:rPr lang="en-GB" sz="4000" b="1" dirty="0"/>
              <a:t>To book a maths/stats appointment…</a:t>
            </a:r>
          </a:p>
        </p:txBody>
      </p:sp>
    </p:spTree>
    <p:extLst>
      <p:ext uri="{BB962C8B-B14F-4D97-AF65-F5344CB8AC3E}">
        <p14:creationId xmlns:p14="http://schemas.microsoft.com/office/powerpoint/2010/main" val="3799883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47E90-F7F4-44FC-8B78-92558D19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5400" dirty="0"/>
          </a:p>
          <a:p>
            <a:pPr marL="0" indent="0" algn="ctr">
              <a:buNone/>
            </a:pPr>
            <a:r>
              <a:rPr lang="en-GB" sz="8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044594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4305</TotalTime>
  <Words>352</Words>
  <Application>Microsoft Office PowerPoint</Application>
  <PresentationFormat>On-screen Show (4:3)</PresentationFormat>
  <Paragraphs>61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Ink Free</vt:lpstr>
      <vt:lpstr>Office Theme</vt:lpstr>
      <vt:lpstr>PowerPoint Presentation</vt:lpstr>
      <vt:lpstr>Changing solution strengths</vt:lpstr>
      <vt:lpstr>Diluting solutions</vt:lpstr>
      <vt:lpstr>Diluting solutions</vt:lpstr>
      <vt:lpstr>Increasing solution strengths</vt:lpstr>
      <vt:lpstr>Increasing solution strengths</vt:lpstr>
      <vt:lpstr>Changing solution strengths</vt:lpstr>
      <vt:lpstr>To book a maths/stats appointment…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Copping</dc:creator>
  <cp:lastModifiedBy>Tracey Ashmore</cp:lastModifiedBy>
  <cp:revision>221</cp:revision>
  <dcterms:created xsi:type="dcterms:W3CDTF">2020-05-07T08:56:05Z</dcterms:created>
  <dcterms:modified xsi:type="dcterms:W3CDTF">2022-09-13T14:25:38Z</dcterms:modified>
</cp:coreProperties>
</file>